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2" r:id="rId2"/>
    <p:sldId id="281" r:id="rId3"/>
    <p:sldId id="275" r:id="rId4"/>
    <p:sldId id="284" r:id="rId5"/>
    <p:sldId id="262" r:id="rId6"/>
    <p:sldId id="273" r:id="rId7"/>
    <p:sldId id="258" r:id="rId8"/>
    <p:sldId id="261" r:id="rId9"/>
    <p:sldId id="256" r:id="rId10"/>
    <p:sldId id="515" r:id="rId11"/>
    <p:sldId id="272" r:id="rId12"/>
    <p:sldId id="425" r:id="rId13"/>
    <p:sldId id="517" r:id="rId14"/>
    <p:sldId id="278" r:id="rId15"/>
    <p:sldId id="519" r:id="rId16"/>
    <p:sldId id="520" r:id="rId17"/>
    <p:sldId id="295" r:id="rId18"/>
    <p:sldId id="523" r:id="rId19"/>
    <p:sldId id="521" r:id="rId20"/>
    <p:sldId id="516" r:id="rId21"/>
    <p:sldId id="269" r:id="rId22"/>
    <p:sldId id="524" r:id="rId23"/>
    <p:sldId id="518" r:id="rId24"/>
    <p:sldId id="513" r:id="rId25"/>
    <p:sldId id="274" r:id="rId26"/>
    <p:sldId id="263" r:id="rId2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quie Chandler" initials="JC" lastIdx="18" clrIdx="0">
    <p:extLst>
      <p:ext uri="{19B8F6BF-5375-455C-9EA6-DF929625EA0E}">
        <p15:presenceInfo xmlns:p15="http://schemas.microsoft.com/office/powerpoint/2012/main" userId="ba9de8ad7ccfd8b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57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13T11:30:46.753" idx="11">
    <p:pos x="10" y="10"/>
    <p:text>locals</p:text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E849EDB-C7E3-4E29-A60C-06CEB55C8344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DD0F1C0-8672-407F-BF74-E7F910D47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7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1EE28A29-E1F5-C39B-D699-FA8CAC48ED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FC7625B-1047-4A41-9AD6-F56FBDB484E2}" type="slidenum">
              <a:rPr lang="en-US" altLang="en-US" sz="1300"/>
              <a:pPr/>
              <a:t>12</a:t>
            </a:fld>
            <a:endParaRPr lang="en-US" altLang="en-US" sz="13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E240E4CA-0A32-15D7-16A5-D485BA4672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52C52411-B572-A46D-D850-75C6940DDB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Destinations can pursue the four tracks of a geotourism strategy; all should be ongoing.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We’ll look at these tracks, and just some of the principles as they apply (not in Charter order).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201F1E"/>
                </a:solidFill>
                <a:latin typeface="inherit"/>
                <a:ea typeface="Times New Roman" panose="02020603050405020304" pitchFamily="18" charset="0"/>
              </a:rPr>
              <a:t>3) IMPLEMENTATION</a:t>
            </a:r>
          </a:p>
          <a:p>
            <a:endParaRPr lang="en-US" sz="1400" dirty="0">
              <a:solidFill>
                <a:srgbClr val="201F1E"/>
              </a:solidFill>
              <a:latin typeface="inherit"/>
              <a:ea typeface="Times New Roman" panose="02020603050405020304" pitchFamily="18" charset="0"/>
            </a:endParaRPr>
          </a:p>
          <a:p>
            <a:pPr marL="383178" indent="-383178" defTabSz="1021806">
              <a:buFont typeface="+mj-lt"/>
              <a:buAutoNum type="arabicPeriod"/>
              <a:defRPr/>
            </a:pPr>
            <a:r>
              <a:rPr lang="en-US" sz="1400" dirty="0">
                <a:solidFill>
                  <a:srgbClr val="201F1E"/>
                </a:solidFill>
                <a:latin typeface="inherit"/>
                <a:ea typeface="Times New Roman" panose="02020603050405020304" pitchFamily="18" charset="0"/>
              </a:rPr>
              <a:t>"</a:t>
            </a:r>
            <a:r>
              <a:rPr lang="en-US" sz="1400" dirty="0" err="1">
                <a:solidFill>
                  <a:srgbClr val="201F1E"/>
                </a:solidFill>
                <a:latin typeface="inherit"/>
                <a:ea typeface="Times New Roman" panose="02020603050405020304" pitchFamily="18" charset="0"/>
              </a:rPr>
              <a:t>Trinomic</a:t>
            </a:r>
            <a:r>
              <a:rPr lang="en-US" sz="1400" dirty="0">
                <a:solidFill>
                  <a:srgbClr val="201F1E"/>
                </a:solidFill>
                <a:latin typeface="inherit"/>
                <a:ea typeface="Times New Roman" panose="02020603050405020304" pitchFamily="18" charset="0"/>
              </a:rPr>
              <a:t>“  (.org – </a:t>
            </a:r>
            <a:r>
              <a:rPr lang="en-US" sz="1400" dirty="0" err="1">
                <a:solidFill>
                  <a:srgbClr val="201F1E"/>
                </a:solidFill>
                <a:latin typeface="inherit"/>
                <a:ea typeface="Times New Roman" panose="02020603050405020304" pitchFamily="18" charset="0"/>
              </a:rPr>
              <a:t>NonProfits</a:t>
            </a:r>
            <a:r>
              <a:rPr lang="en-US" sz="1400" dirty="0">
                <a:solidFill>
                  <a:srgbClr val="201F1E"/>
                </a:solidFill>
                <a:latin typeface="inherit"/>
                <a:ea typeface="Times New Roman" panose="02020603050405020304" pitchFamily="18" charset="0"/>
              </a:rPr>
              <a:t>, .gov – Public agencies, .com – Business community) buy-in to support this pivot. </a:t>
            </a:r>
          </a:p>
          <a:p>
            <a:pPr marL="383178" indent="-383178" defTabSz="1021806">
              <a:buFont typeface="+mj-lt"/>
              <a:buAutoNum type="arabicPeriod"/>
              <a:defRPr/>
            </a:pPr>
            <a:r>
              <a:rPr lang="en-US" sz="1400" dirty="0">
                <a:solidFill>
                  <a:srgbClr val="201F1E"/>
                </a:solidFill>
                <a:latin typeface="inherit"/>
                <a:ea typeface="Times New Roman" panose="02020603050405020304" pitchFamily="18" charset="0"/>
              </a:rPr>
              <a:t>Leave one out? See you in court. Which I guess makes some people a lot of money, but locals (including wildlife), environment, commerce and travelers pay the price</a:t>
            </a:r>
          </a:p>
          <a:p>
            <a:pPr marL="383178" indent="-383178">
              <a:buFont typeface="+mj-lt"/>
              <a:buAutoNum type="arabicPeriod"/>
            </a:pPr>
            <a:r>
              <a:rPr lang="en-US" sz="1400" dirty="0">
                <a:solidFill>
                  <a:srgbClr val="201F1E"/>
                </a:solidFill>
                <a:latin typeface="inherit"/>
                <a:ea typeface="Times New Roman" panose="02020603050405020304" pitchFamily="18" charset="0"/>
              </a:rPr>
              <a:t>Offer future generations an immersive field based study course stake in co-creating a visitor guidance system that will guide </a:t>
            </a:r>
            <a:r>
              <a:rPr lang="en-US" sz="1400" dirty="0"/>
              <a:t>travelers toward activities that will not harm the Lake or quality of life for residents - </a:t>
            </a:r>
            <a:r>
              <a:rPr lang="en-US" sz="1400" i="1" dirty="0"/>
              <a:t>including wildlife.</a:t>
            </a:r>
          </a:p>
          <a:p>
            <a:endParaRPr lang="en-US" sz="1400" dirty="0">
              <a:solidFill>
                <a:srgbClr val="201F1E"/>
              </a:solidFill>
              <a:latin typeface="inherit"/>
              <a:ea typeface="Times New Roman" panose="02020603050405020304" pitchFamily="18" charset="0"/>
            </a:endParaRPr>
          </a:p>
          <a:p>
            <a:pPr marL="540076" indent="-270037" defTabSz="1080151">
              <a:defRPr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SustainTahoe.org demonstrated the value of hosting visitors to fun, meaningful immersive adventures: https://www.slideshare.net/jacquiechandler/2014-tahoe-geotourism-expo-2014-report</a:t>
            </a:r>
          </a:p>
          <a:p>
            <a:pPr marL="540076" indent="-270037" defTabSz="1080151">
              <a:defRPr/>
            </a:pPr>
            <a:endParaRPr lang="en-US" dirty="0">
              <a:latin typeface="+mn-lt"/>
              <a:ea typeface="Times New Roman" panose="02020603050405020304" pitchFamily="18" charset="0"/>
            </a:endParaRP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400">
                <a:solidFill>
                  <a:schemeClr val="dk1"/>
                </a:solidFill>
              </a:rPr>
              <a:pPr algn="r">
                <a:buSzPts val="1200"/>
              </a:pPr>
              <a:t>17</a:t>
            </a:fld>
            <a:endParaRPr lang="en-US" sz="14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903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11B4-12A5-7CDE-080C-F4EE4CE83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3C912-8932-6165-6299-ECED7F294B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DDE53-55C2-8C53-4343-59A448438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C176-92B3-42D2-A4CB-4AE0CCA1294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D1B21-76DE-2469-16EC-BCDFD173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10779-8B25-3E1A-3DF5-B55051C36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F63E-D1B8-4701-9B19-657537AF7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63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1628E-2450-A63B-0E5D-6CC75E5B1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815EFC-6FEA-028B-ED61-CF116955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480A6-F5FB-207C-CE4F-8E35E5D51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C176-92B3-42D2-A4CB-4AE0CCA1294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AB1C-7A02-E3C4-68A1-685B6A093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2B42A-5DB6-383A-DF22-EB3B1348D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F63E-D1B8-4701-9B19-657537AF7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05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23C22-0695-14B7-74A3-229499484E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4A41C4-FE87-B53D-32AE-7C740B369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E7670-882D-C3A7-386B-9E50D1ED7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C176-92B3-42D2-A4CB-4AE0CCA1294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A8753-29E6-362A-ECEA-36038075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31FE2-6036-2769-6420-0630B5D9F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F63E-D1B8-4701-9B19-657537AF7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29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04E24-2805-6D5F-C224-DCEEB47B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46B3E-77C8-E6B8-9CC1-FAD0CBC95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865EC-9E78-18BA-D773-97D22C667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C176-92B3-42D2-A4CB-4AE0CCA1294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E94F7-BBD2-9C89-6106-143C97267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5E85D-B5E5-0E74-0DB1-0817D465B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F63E-D1B8-4701-9B19-657537AF7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86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8055A-C3E8-1DDB-9379-2E5AF94AB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C2523-DA58-067D-304C-D01B4DB3A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C6C89-967C-F5C0-1807-54B2AFA4E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C176-92B3-42D2-A4CB-4AE0CCA1294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74B19-5469-7C8C-1620-89307A2B8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71D2B-CF2D-C61B-F8F2-674C8A45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F63E-D1B8-4701-9B19-657537AF7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27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29F17-BC25-FB95-361F-E8CF1C0D0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24A0D-381F-DC45-C652-D5489ABB49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D0487-8C6E-3AAD-27CA-D31C16FB1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C6AC4-1083-88D2-D2EE-0A352B309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C176-92B3-42D2-A4CB-4AE0CCA1294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774A40-6DBF-6E2D-4BFD-19F63B417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C9EA2-D48E-4725-9C1B-F8D288AEA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F63E-D1B8-4701-9B19-657537AF7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0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ADBCE-17BB-6D87-FDB6-846210955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8C4EB-6EEA-8BA2-C71F-3A54B26C1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86D04D-A63E-D317-5BBF-0F245DF6A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6CF3B2-223E-7448-CC00-1F79FBF0DD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532B6A-2BAF-B822-7E43-DBFE345CCB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EBD659-4C3A-8C87-4647-E1875903A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C176-92B3-42D2-A4CB-4AE0CCA1294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B5ACD1-6F31-1848-5EC8-758BDAB4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3B29AB-BA34-B1E6-9C5D-84BF8E871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F63E-D1B8-4701-9B19-657537AF7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58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F4D4C-94EA-CEA9-E717-7B06B2072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FA901-CE3F-4347-8F61-69DD5BA19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C176-92B3-42D2-A4CB-4AE0CCA1294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2C872-F6D8-DAAC-8FB5-FFEB324D4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C42710-75AB-BC58-BD47-270AC8C2B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F63E-D1B8-4701-9B19-657537AF7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35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F1C555-7010-6A0E-26BF-D0914E79F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C176-92B3-42D2-A4CB-4AE0CCA1294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0ED159-21B7-8622-1100-953E55565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0260D-81E2-70C3-4AD5-5CE285B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F63E-D1B8-4701-9B19-657537AF7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10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9CCC1-6066-20C6-0A75-67F12AF4A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60191-AF80-A10B-3602-7AB704349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9A257-EECF-AFA1-787B-4DF45BD04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FBB58-A890-FBE2-30EE-7BAAE76B6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C176-92B3-42D2-A4CB-4AE0CCA1294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50A3EB-9B6D-9264-F4CC-FEB8C0E9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E890F7-9136-6A34-23F1-FEB21B413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F63E-D1B8-4701-9B19-657537AF7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84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7FC63-C574-F81C-7819-37E7888A2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8F15A2-2A23-2BB3-015B-C349C8362B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A5E4C-C512-31E5-AC1A-FB1DC28C9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6F5B0-3E92-738F-A309-268151AD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5C176-92B3-42D2-A4CB-4AE0CCA1294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2435C-2AA6-747F-A277-23C22CBFD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7DD0CB-A2D4-5997-06FD-56E39CC8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F63E-D1B8-4701-9B19-657537AF7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5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20C84B-8601-459D-A944-B00BA9235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36DD8-E92C-B148-4ECD-A79146E7B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8E22C-111D-2A78-AFC6-92CBF8A7BD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5C176-92B3-42D2-A4CB-4AE0CCA12942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9AA23-95FF-F414-4A34-8D163D6C3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C0D82-E29F-AB93-9930-87D9B21B4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AF63E-D1B8-4701-9B19-657537AF7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3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ebp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webp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44.web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web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10" Type="http://schemas.openxmlformats.org/officeDocument/2006/relationships/image" Target="../media/image73.jp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BF64F-AC88-ED73-6A48-874AEEAA2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11" y="278802"/>
            <a:ext cx="10515600" cy="1248066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Connect to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C8C84-4EC9-8F76-E672-D38F6F22F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311" y="5121308"/>
            <a:ext cx="10515600" cy="1500187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Presenter: Jacquie Chandler</a:t>
            </a:r>
          </a:p>
          <a:p>
            <a:r>
              <a:rPr lang="en-US" dirty="0"/>
              <a:t>Executive Director   Sustain Tahoe.org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122EDE0-F1DA-F521-C417-2DE9A39AE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6" r="13504"/>
          <a:stretch/>
        </p:blipFill>
        <p:spPr>
          <a:xfrm>
            <a:off x="6222078" y="2015412"/>
            <a:ext cx="5861065" cy="50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680456-98FC-B99E-3475-71F582EBD44B}"/>
              </a:ext>
            </a:extLst>
          </p:cNvPr>
          <p:cNvSpPr txBox="1"/>
          <p:nvPr/>
        </p:nvSpPr>
        <p:spPr>
          <a:xfrm>
            <a:off x="525294" y="2015412"/>
            <a:ext cx="51945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Sustainable Tourism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8 Worlds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TriNomics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Currency of Caring</a:t>
            </a:r>
          </a:p>
          <a:p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916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1579C1-07D8-2126-8AFD-18846D8F2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979" y="-1015648"/>
            <a:ext cx="12642979" cy="818075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BECCAF-190B-F0A0-40B2-7CD7BF8DD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4960860"/>
            <a:ext cx="2743599" cy="1406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F7F11A-B29D-5914-FD41-80B4BB8D8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57" y="2977375"/>
            <a:ext cx="1237691" cy="841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8D58CE-2536-5A05-6AD9-CC4DA8D0E1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778" y="4247218"/>
            <a:ext cx="2225352" cy="1430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E008BC-4C5B-F582-FC73-6FD04D2B1516}"/>
              </a:ext>
            </a:extLst>
          </p:cNvPr>
          <p:cNvSpPr txBox="1"/>
          <p:nvPr/>
        </p:nvSpPr>
        <p:spPr>
          <a:xfrm>
            <a:off x="3516624" y="318951"/>
            <a:ext cx="590830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6-Community </a:t>
            </a:r>
          </a:p>
          <a:p>
            <a:r>
              <a:rPr lang="en-US" sz="4400" dirty="0">
                <a:latin typeface="Comic Sans MS" panose="030F0702030302020204" pitchFamily="66" charset="0"/>
              </a:rPr>
              <a:t>7-Culture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237452-24F0-689A-2CCD-85423E9CE5D6}"/>
              </a:ext>
            </a:extLst>
          </p:cNvPr>
          <p:cNvSpPr txBox="1"/>
          <p:nvPr/>
        </p:nvSpPr>
        <p:spPr>
          <a:xfrm>
            <a:off x="914400" y="6277439"/>
            <a:ext cx="2694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8 Worlds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0C136D-DCEF-2E54-D7C3-24F9E10E60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889" y="6374422"/>
            <a:ext cx="683835" cy="32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38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E71034-D799-D230-BE45-B899387AE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-472791"/>
            <a:ext cx="12586996" cy="8143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FB2DC0-4723-3C61-161A-CA7B33E71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134" y="961052"/>
            <a:ext cx="3881535" cy="1091683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                                  </a:t>
            </a:r>
            <a:r>
              <a:rPr lang="en-US" sz="4900" b="1" dirty="0"/>
              <a:t>8-</a:t>
            </a:r>
            <a:r>
              <a:rPr lang="en-US" sz="4900" dirty="0">
                <a:latin typeface="Comic Sans MS" panose="030F0702030302020204" pitchFamily="66" charset="0"/>
              </a:rPr>
              <a:t>Heritage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AEDB9-12E7-8568-F376-59BF779622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8" r="27804"/>
          <a:stretch/>
        </p:blipFill>
        <p:spPr>
          <a:xfrm>
            <a:off x="8145626" y="3676025"/>
            <a:ext cx="606490" cy="664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98BCCB-CB1A-0378-602C-5F46ECAF1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94" y="6528746"/>
            <a:ext cx="683835" cy="3292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2431B1-EB7A-79DB-797B-F0B38FF61D83}"/>
              </a:ext>
            </a:extLst>
          </p:cNvPr>
          <p:cNvSpPr txBox="1"/>
          <p:nvPr/>
        </p:nvSpPr>
        <p:spPr>
          <a:xfrm>
            <a:off x="4395749" y="6431763"/>
            <a:ext cx="2694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8 Worlds</a:t>
            </a:r>
          </a:p>
        </p:txBody>
      </p:sp>
    </p:spTree>
    <p:extLst>
      <p:ext uri="{BB962C8B-B14F-4D97-AF65-F5344CB8AC3E}">
        <p14:creationId xmlns:p14="http://schemas.microsoft.com/office/powerpoint/2010/main" val="1185915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7DCCFA4-4E28-EAC9-6153-93EEF39798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400" y="2590800"/>
            <a:ext cx="7391400" cy="1752600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r>
              <a:rPr kumimoji="1" lang="en-US" altLang="en-US" sz="5300" dirty="0"/>
              <a:t>4- step Geotourism Strategy </a:t>
            </a:r>
            <a:br>
              <a:rPr kumimoji="1" lang="en-US" altLang="en-US" dirty="0"/>
            </a:br>
            <a:br>
              <a:rPr kumimoji="1" lang="en-US" altLang="en-US" dirty="0"/>
            </a:br>
            <a:r>
              <a:rPr kumimoji="1" lang="en-US" altLang="en-US" sz="3200" dirty="0"/>
              <a:t>• </a:t>
            </a:r>
            <a:r>
              <a:rPr kumimoji="1" lang="en-US" altLang="en-US" b="1" dirty="0"/>
              <a:t>Identify</a:t>
            </a:r>
            <a:br>
              <a:rPr kumimoji="1" lang="en-US" altLang="en-US" b="1" dirty="0"/>
            </a:br>
            <a:r>
              <a:rPr kumimoji="1" lang="en-US" altLang="en-US" b="1" dirty="0"/>
              <a:t>• Sustain </a:t>
            </a:r>
            <a:br>
              <a:rPr kumimoji="1" lang="en-US" altLang="en-US" b="1" dirty="0"/>
            </a:br>
            <a:r>
              <a:rPr kumimoji="1" lang="en-US" altLang="en-US" b="1" dirty="0"/>
              <a:t>• Develop </a:t>
            </a:r>
            <a:br>
              <a:rPr kumimoji="1" lang="en-US" altLang="en-US" b="1" dirty="0"/>
            </a:br>
            <a:r>
              <a:rPr kumimoji="1" lang="en-US" altLang="en-US" b="1" dirty="0"/>
              <a:t>• Promote</a:t>
            </a:r>
            <a:r>
              <a:rPr kumimoji="1" lang="en-US" altLang="en-US" sz="2400" dirty="0"/>
              <a:t>	</a:t>
            </a:r>
            <a:endParaRPr kumimoji="1" lang="en-US" altLang="en-US" sz="2400" dirty="0">
              <a:solidFill>
                <a:schemeClr val="folHlink"/>
              </a:solidFill>
            </a:endParaRPr>
          </a:p>
        </p:txBody>
      </p:sp>
      <p:sp>
        <p:nvSpPr>
          <p:cNvPr id="6147" name="Text Box 3">
            <a:extLst>
              <a:ext uri="{FF2B5EF4-FFF2-40B4-BE49-F238E27FC236}">
                <a16:creationId xmlns:a16="http://schemas.microsoft.com/office/drawing/2014/main" id="{0D49EBD0-E016-43D0-67D7-363292AC6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847" y="3687886"/>
            <a:ext cx="472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en-US" altLang="en-US" sz="3600" b="1" dirty="0">
                <a:solidFill>
                  <a:schemeClr val="tx2"/>
                </a:solidFill>
                <a:latin typeface="Helvetica" panose="020B0604020202020204" pitchFamily="34" charset="0"/>
              </a:rPr>
              <a:t>Geotourism assets</a:t>
            </a:r>
          </a:p>
        </p:txBody>
      </p:sp>
      <p:sp>
        <p:nvSpPr>
          <p:cNvPr id="6148" name="AutoShape 4">
            <a:extLst>
              <a:ext uri="{FF2B5EF4-FFF2-40B4-BE49-F238E27FC236}">
                <a16:creationId xmlns:a16="http://schemas.microsoft.com/office/drawing/2014/main" id="{61C88CC0-54A4-B1B5-7C9C-440948DBF650}"/>
              </a:ext>
            </a:extLst>
          </p:cNvPr>
          <p:cNvSpPr>
            <a:spLocks/>
          </p:cNvSpPr>
          <p:nvPr/>
        </p:nvSpPr>
        <p:spPr bwMode="auto">
          <a:xfrm rot="10800000">
            <a:off x="4758447" y="3142565"/>
            <a:ext cx="533400" cy="1828800"/>
          </a:xfrm>
          <a:prstGeom prst="leftBrace">
            <a:avLst>
              <a:gd name="adj1" fmla="val 28571"/>
              <a:gd name="adj2" fmla="val 50000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kumimoji="1"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AA8791-AFC6-34BF-6454-CEF171662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4" y="137651"/>
            <a:ext cx="1090467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43101-0EE2-9027-5B30-F4D3303B4B28}"/>
              </a:ext>
            </a:extLst>
          </p:cNvPr>
          <p:cNvSpPr txBox="1"/>
          <p:nvPr/>
        </p:nvSpPr>
        <p:spPr>
          <a:xfrm>
            <a:off x="688257" y="806245"/>
            <a:ext cx="4778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sz="3600" dirty="0">
                <a:solidFill>
                  <a:srgbClr val="7030A0"/>
                </a:solidFill>
              </a:rPr>
              <a:t>1) Identify</a:t>
            </a:r>
            <a:r>
              <a:rPr lang="en-US" sz="2000" dirty="0">
                <a:solidFill>
                  <a:srgbClr val="7030A0"/>
                </a:solidFill>
              </a:rPr>
              <a:t>  </a:t>
            </a:r>
            <a:r>
              <a:rPr lang="en-US" sz="2000" b="1" dirty="0">
                <a:solidFill>
                  <a:srgbClr val="7030A0"/>
                </a:solidFill>
              </a:rPr>
              <a:t>Geotourism assets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14898F-0989-E181-28DF-03EC6F9D4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87" y="3214466"/>
            <a:ext cx="2433711" cy="2433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2294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B7611B-8F84-C8DA-583C-A7F89C34E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15"/>
          <a:stretch/>
        </p:blipFill>
        <p:spPr>
          <a:xfrm>
            <a:off x="8146220" y="0"/>
            <a:ext cx="4114205" cy="3197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693970-7A53-7BB9-30BD-36915AA698B2}"/>
              </a:ext>
            </a:extLst>
          </p:cNvPr>
          <p:cNvSpPr txBox="1"/>
          <p:nvPr/>
        </p:nvSpPr>
        <p:spPr>
          <a:xfrm>
            <a:off x="3048778" y="324433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B771D2-F24E-DB50-D0EF-8ACAFFF24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" y="1675712"/>
            <a:ext cx="6932131" cy="5258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FCFAC1-902E-C14D-6F0F-637F63E6EF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91"/>
          <a:stretch/>
        </p:blipFill>
        <p:spPr>
          <a:xfrm>
            <a:off x="-2804" y="-119211"/>
            <a:ext cx="7106069" cy="4151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4D7A89-8BF1-B8BB-AE0D-DED5F75657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95"/>
          <a:stretch/>
        </p:blipFill>
        <p:spPr>
          <a:xfrm>
            <a:off x="6932645" y="3182614"/>
            <a:ext cx="5122264" cy="3722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B53A83-9A8A-FCF4-B3B3-2DA1E2300A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8"/>
          <a:stretch/>
        </p:blipFill>
        <p:spPr>
          <a:xfrm>
            <a:off x="7023847" y="-62170"/>
            <a:ext cx="2461276" cy="3311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E9DD26-D955-2731-DC6E-240E9E4C13E8}"/>
              </a:ext>
            </a:extLst>
          </p:cNvPr>
          <p:cNvSpPr txBox="1"/>
          <p:nvPr/>
        </p:nvSpPr>
        <p:spPr>
          <a:xfrm>
            <a:off x="389678" y="184669"/>
            <a:ext cx="4778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sz="3600" dirty="0">
                <a:solidFill>
                  <a:srgbClr val="7030A0"/>
                </a:solidFill>
              </a:rPr>
              <a:t>1) Identify</a:t>
            </a:r>
            <a:r>
              <a:rPr lang="en-US" sz="2000" dirty="0">
                <a:solidFill>
                  <a:srgbClr val="7030A0"/>
                </a:solidFill>
              </a:rPr>
              <a:t>  </a:t>
            </a:r>
            <a:r>
              <a:rPr lang="en-US" sz="2000" b="1" dirty="0">
                <a:solidFill>
                  <a:srgbClr val="7030A0"/>
                </a:solidFill>
              </a:rPr>
              <a:t>Geotourism assets</a:t>
            </a:r>
          </a:p>
        </p:txBody>
      </p:sp>
    </p:spTree>
    <p:extLst>
      <p:ext uri="{BB962C8B-B14F-4D97-AF65-F5344CB8AC3E}">
        <p14:creationId xmlns:p14="http://schemas.microsoft.com/office/powerpoint/2010/main" val="1370545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AD840F-BDDB-F962-303F-E124A36F5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55" y="3508310"/>
            <a:ext cx="4304945" cy="3349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93C268-56D9-DD95-4B73-7287E61C7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746" y="269610"/>
            <a:ext cx="4896302" cy="323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E68CC8-6D80-D175-DB93-09873EC30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64" y="3429000"/>
            <a:ext cx="4572001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DBFD44-8A97-EF25-2E4D-B33C1F5B3B9D}"/>
              </a:ext>
            </a:extLst>
          </p:cNvPr>
          <p:cNvSpPr txBox="1"/>
          <p:nvPr/>
        </p:nvSpPr>
        <p:spPr>
          <a:xfrm>
            <a:off x="0" y="110990"/>
            <a:ext cx="285747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sz="3600" dirty="0">
                <a:solidFill>
                  <a:srgbClr val="7030A0"/>
                </a:solidFill>
              </a:rPr>
              <a:t>1) Identify</a:t>
            </a:r>
            <a:r>
              <a:rPr lang="en-US" sz="2000" dirty="0">
                <a:solidFill>
                  <a:srgbClr val="7030A0"/>
                </a:solidFill>
              </a:rPr>
              <a:t>  </a:t>
            </a:r>
          </a:p>
          <a:p>
            <a:r>
              <a:rPr lang="en-US" sz="2000" b="1" dirty="0">
                <a:solidFill>
                  <a:srgbClr val="7030A0"/>
                </a:solidFill>
              </a:rPr>
              <a:t>Geotourism </a:t>
            </a:r>
          </a:p>
          <a:p>
            <a:r>
              <a:rPr lang="en-US" sz="2000" b="1" dirty="0">
                <a:solidFill>
                  <a:srgbClr val="7030A0"/>
                </a:solidFill>
              </a:rPr>
              <a:t>unique assets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CAC628-EF5D-F914-ED26-56C5F4461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36" y="3563805"/>
            <a:ext cx="4318267" cy="323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04979D-4502-A06E-1874-DED269C25B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79" y="325105"/>
            <a:ext cx="4318267" cy="323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2366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CAA941-8BC3-9E3C-6A98-1A5C36DA1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295" y="3929233"/>
            <a:ext cx="2500939" cy="279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2093FF-0626-F1A5-D1D7-130FFE516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3" y="650402"/>
            <a:ext cx="4654972" cy="3104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1B093E-9D70-4158-E838-26FFA5ED9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546" y="-8693"/>
            <a:ext cx="2677221" cy="393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F70690-C56F-92B7-762B-B59B33A94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92" y="3626488"/>
            <a:ext cx="5327959" cy="3186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A3A79F-9AD1-19A2-01C2-4A75B7414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85" y="3010457"/>
            <a:ext cx="5746991" cy="3821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D81C80-F065-B11B-D75C-40B44F5351BC}"/>
              </a:ext>
            </a:extLst>
          </p:cNvPr>
          <p:cNvSpPr txBox="1"/>
          <p:nvPr/>
        </p:nvSpPr>
        <p:spPr>
          <a:xfrm>
            <a:off x="77609" y="115781"/>
            <a:ext cx="4786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sz="3600" dirty="0">
                <a:solidFill>
                  <a:srgbClr val="7030A0"/>
                </a:solidFill>
              </a:rPr>
              <a:t>1) Identify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50B6EE-F11C-A442-9A40-D40FF6C69B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444" y="-8693"/>
            <a:ext cx="4786663" cy="3589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5788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EA930F-772B-42DB-AF33-8D7CA04C3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6835" y="38022"/>
            <a:ext cx="2884587" cy="86153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>
                <a:solidFill>
                  <a:schemeClr val="bg1"/>
                </a:solidFill>
              </a:rPr>
              <a:t>TriNomic</a:t>
            </a:r>
            <a:r>
              <a:rPr lang="en-US" sz="2000" b="1" dirty="0">
                <a:solidFill>
                  <a:schemeClr val="bg1"/>
                </a:solidFill>
              </a:rPr>
              <a:t> hosting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demonstrated by Sustain Tahoe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69BAE9-0547-48C1-BF6C-0CA654A700D2}"/>
              </a:ext>
            </a:extLst>
          </p:cNvPr>
          <p:cNvSpPr/>
          <p:nvPr/>
        </p:nvSpPr>
        <p:spPr>
          <a:xfrm>
            <a:off x="415715" y="1308663"/>
            <a:ext cx="3192724" cy="2894390"/>
          </a:xfrm>
          <a:prstGeom prst="ellipse">
            <a:avLst/>
          </a:prstGeom>
          <a:solidFill>
            <a:srgbClr val="FFFF00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F63AF12-AEC4-4A5F-BDDB-3C1DADFF8923}"/>
              </a:ext>
            </a:extLst>
          </p:cNvPr>
          <p:cNvSpPr/>
          <p:nvPr/>
        </p:nvSpPr>
        <p:spPr>
          <a:xfrm>
            <a:off x="2907772" y="1231413"/>
            <a:ext cx="3188228" cy="2912913"/>
          </a:xfrm>
          <a:prstGeom prst="ellipse">
            <a:avLst/>
          </a:prstGeom>
          <a:solidFill>
            <a:srgbClr val="00B0F0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0012DB9-380F-4279-82C5-FCEF23C2C3C2}"/>
              </a:ext>
            </a:extLst>
          </p:cNvPr>
          <p:cNvSpPr/>
          <p:nvPr/>
        </p:nvSpPr>
        <p:spPr>
          <a:xfrm>
            <a:off x="1846920" y="2981893"/>
            <a:ext cx="3283781" cy="2894390"/>
          </a:xfrm>
          <a:prstGeom prst="ellipse">
            <a:avLst/>
          </a:prstGeom>
          <a:solidFill>
            <a:schemeClr val="accent4">
              <a:lumMod val="60000"/>
              <a:lumOff val="40000"/>
              <a:alpha val="2705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A080F-9797-4635-8D30-2013B40D347F}"/>
              </a:ext>
            </a:extLst>
          </p:cNvPr>
          <p:cNvSpPr txBox="1"/>
          <p:nvPr/>
        </p:nvSpPr>
        <p:spPr>
          <a:xfrm>
            <a:off x="895179" y="2095372"/>
            <a:ext cx="980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1EC92A-A3FB-41EF-A6B5-C98B9F13E94F}"/>
              </a:ext>
            </a:extLst>
          </p:cNvPr>
          <p:cNvSpPr txBox="1"/>
          <p:nvPr/>
        </p:nvSpPr>
        <p:spPr>
          <a:xfrm>
            <a:off x="4352013" y="1910850"/>
            <a:ext cx="980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.gov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3EE038-DA62-4C88-8D28-706A899EE9E7}"/>
              </a:ext>
            </a:extLst>
          </p:cNvPr>
          <p:cNvSpPr txBox="1"/>
          <p:nvPr/>
        </p:nvSpPr>
        <p:spPr>
          <a:xfrm>
            <a:off x="2742193" y="4323336"/>
            <a:ext cx="980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7BE4FD-AC38-4001-9E9E-8649BF75BC10}"/>
              </a:ext>
            </a:extLst>
          </p:cNvPr>
          <p:cNvSpPr txBox="1"/>
          <p:nvPr/>
        </p:nvSpPr>
        <p:spPr>
          <a:xfrm>
            <a:off x="978984" y="2650032"/>
            <a:ext cx="1659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Stewards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Docents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Educate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C42C07-1C29-46CA-B877-3C37D0CC66B8}"/>
              </a:ext>
            </a:extLst>
          </p:cNvPr>
          <p:cNvSpPr txBox="1"/>
          <p:nvPr/>
        </p:nvSpPr>
        <p:spPr>
          <a:xfrm>
            <a:off x="4415845" y="2381195"/>
            <a:ext cx="1780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Compliance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Resources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Access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310200-FC28-4AED-B538-6810A4E64963}"/>
              </a:ext>
            </a:extLst>
          </p:cNvPr>
          <p:cNvSpPr txBox="1"/>
          <p:nvPr/>
        </p:nvSpPr>
        <p:spPr>
          <a:xfrm>
            <a:off x="2941344" y="4750876"/>
            <a:ext cx="2391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Customers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Funds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Pivot for $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211B38-A7C4-4AA1-B929-2D971798814C}"/>
              </a:ext>
            </a:extLst>
          </p:cNvPr>
          <p:cNvSpPr txBox="1"/>
          <p:nvPr/>
        </p:nvSpPr>
        <p:spPr>
          <a:xfrm>
            <a:off x="472924" y="314777"/>
            <a:ext cx="5519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2) Develop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467726-20B2-A7C4-94B9-FA0297A9BD8F}"/>
              </a:ext>
            </a:extLst>
          </p:cNvPr>
          <p:cNvSpPr txBox="1"/>
          <p:nvPr/>
        </p:nvSpPr>
        <p:spPr>
          <a:xfrm>
            <a:off x="96422" y="5490712"/>
            <a:ext cx="3073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b="1" i="1" dirty="0">
                <a:solidFill>
                  <a:schemeClr val="bg1"/>
                </a:solidFill>
              </a:rPr>
              <a:t>What do they want?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i="1" dirty="0">
                <a:solidFill>
                  <a:schemeClr val="bg1"/>
                </a:solidFill>
              </a:rPr>
              <a:t>What do they have?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i="1" dirty="0">
                <a:solidFill>
                  <a:schemeClr val="bg1"/>
                </a:solidFill>
              </a:rPr>
              <a:t>What are they willing to do?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586376-7D5B-FC3A-11FF-6842D1EA06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2"/>
          <a:stretch/>
        </p:blipFill>
        <p:spPr>
          <a:xfrm>
            <a:off x="6555394" y="787484"/>
            <a:ext cx="5299364" cy="59703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ECBD18-C71B-5B18-11AB-8C215C2E5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055" y="2887779"/>
            <a:ext cx="707923" cy="884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71B9B6-EA72-77B8-F41C-367A41514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63" y="6329424"/>
            <a:ext cx="683835" cy="32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59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42BA17F-6C7B-7502-3011-B0D94E271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66" y="21837"/>
            <a:ext cx="3070158" cy="2046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74EA30-E819-4FD2-088D-D1B1AF3F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331D3-D7CC-1E3A-2BFE-E0599D361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42" y="3990227"/>
            <a:ext cx="3810259" cy="2845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9C0D5C-6B58-8B64-B666-9F8ACFFBB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4" y="21837"/>
            <a:ext cx="5380973" cy="3589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824B13-24F7-112B-F1BF-A418CAD42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15" y="3990227"/>
            <a:ext cx="3810260" cy="2845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0129C4-75D1-146B-7287-0BBF396A8D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54" y="0"/>
            <a:ext cx="5016759" cy="3762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71191F-A18E-9864-3495-6DFE24920F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" y="4152123"/>
            <a:ext cx="4624091" cy="2603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280E09E4-A823-2421-6163-B8EEE60808DC}"/>
              </a:ext>
            </a:extLst>
          </p:cNvPr>
          <p:cNvSpPr/>
          <p:nvPr/>
        </p:nvSpPr>
        <p:spPr>
          <a:xfrm>
            <a:off x="3633619" y="1852584"/>
            <a:ext cx="3192724" cy="2894390"/>
          </a:xfrm>
          <a:prstGeom prst="ellipse">
            <a:avLst/>
          </a:prstGeom>
          <a:solidFill>
            <a:srgbClr val="FFFF00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14FC31-27BC-4407-93A8-138022F03B30}"/>
              </a:ext>
            </a:extLst>
          </p:cNvPr>
          <p:cNvSpPr/>
          <p:nvPr/>
        </p:nvSpPr>
        <p:spPr>
          <a:xfrm>
            <a:off x="6125676" y="1775334"/>
            <a:ext cx="3188228" cy="2912913"/>
          </a:xfrm>
          <a:prstGeom prst="ellipse">
            <a:avLst/>
          </a:prstGeom>
          <a:solidFill>
            <a:srgbClr val="00B0F0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573A8B0-297E-40EB-898B-5EEF35C03E40}"/>
              </a:ext>
            </a:extLst>
          </p:cNvPr>
          <p:cNvSpPr/>
          <p:nvPr/>
        </p:nvSpPr>
        <p:spPr>
          <a:xfrm>
            <a:off x="5064824" y="3525814"/>
            <a:ext cx="3283781" cy="2894390"/>
          </a:xfrm>
          <a:prstGeom prst="ellipse">
            <a:avLst/>
          </a:prstGeom>
          <a:solidFill>
            <a:schemeClr val="accent4">
              <a:lumMod val="60000"/>
              <a:lumOff val="40000"/>
              <a:alpha val="2705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1234D1-9D0A-43C2-AAD3-E4311CE10C07}"/>
              </a:ext>
            </a:extLst>
          </p:cNvPr>
          <p:cNvSpPr txBox="1"/>
          <p:nvPr/>
        </p:nvSpPr>
        <p:spPr>
          <a:xfrm>
            <a:off x="4113083" y="2639293"/>
            <a:ext cx="980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.org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DD2300-5E17-7C0C-CAA7-023B70951CCC}"/>
              </a:ext>
            </a:extLst>
          </p:cNvPr>
          <p:cNvSpPr txBox="1"/>
          <p:nvPr/>
        </p:nvSpPr>
        <p:spPr>
          <a:xfrm>
            <a:off x="7569917" y="2454771"/>
            <a:ext cx="980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.gov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A7D049-EA41-6192-07B5-20AA68D76589}"/>
              </a:ext>
            </a:extLst>
          </p:cNvPr>
          <p:cNvSpPr txBox="1"/>
          <p:nvPr/>
        </p:nvSpPr>
        <p:spPr>
          <a:xfrm>
            <a:off x="5960097" y="4867257"/>
            <a:ext cx="980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.com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B3161D7-22F2-E326-64DF-0A1482139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" y="2633718"/>
            <a:ext cx="2072609" cy="155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6292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 Expo Bonanza front page2.JPG">
            <a:extLst>
              <a:ext uri="{FF2B5EF4-FFF2-40B4-BE49-F238E27FC236}">
                <a16:creationId xmlns:a16="http://schemas.microsoft.com/office/drawing/2014/main" id="{FB019030-80DA-2F5E-C42D-ECE8BD7C0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56" y="0"/>
            <a:ext cx="83693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Google Shape;262;p19">
            <a:extLst>
              <a:ext uri="{FF2B5EF4-FFF2-40B4-BE49-F238E27FC236}">
                <a16:creationId xmlns:a16="http://schemas.microsoft.com/office/drawing/2014/main" id="{CF44A5C4-39EA-CA52-9D92-D34B2F797175}"/>
              </a:ext>
            </a:extLst>
          </p:cNvPr>
          <p:cNvSpPr txBox="1"/>
          <p:nvPr/>
        </p:nvSpPr>
        <p:spPr>
          <a:xfrm>
            <a:off x="2825871" y="1828439"/>
            <a:ext cx="3051612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3) Promote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84FB44-8508-CEF5-B4F1-70F6F9CDC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9113" y="857250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1003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16F6BB-106B-6699-75FB-CB1A622B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88776" cy="3592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F1698D-731C-80EB-3752-E58D3FC47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173" y="0"/>
            <a:ext cx="5866827" cy="3918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4424BE-200E-7989-36B7-E51E15073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0" y="3428999"/>
            <a:ext cx="4918400" cy="3278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8B12CA-235E-F93F-ADED-07B4E3754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70" y="3508051"/>
            <a:ext cx="4799823" cy="3199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ED03D9-6B5D-C6EE-190F-149330068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669" y="3669264"/>
            <a:ext cx="3946156" cy="2959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6533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7365F0-D288-8D5A-83E5-43D81806D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278" y="3429001"/>
            <a:ext cx="4330343" cy="3247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Google Shape;258;p19" descr="CommunityDrumCircles.JPG">
            <a:extLst>
              <a:ext uri="{FF2B5EF4-FFF2-40B4-BE49-F238E27FC236}">
                <a16:creationId xmlns:a16="http://schemas.microsoft.com/office/drawing/2014/main" id="{1EBC6067-CD36-76F2-B0DE-527E28E770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72" y="3069012"/>
            <a:ext cx="4522294" cy="3607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Google Shape;259;p19" descr="20150627_115829.jpg">
            <a:extLst>
              <a:ext uri="{FF2B5EF4-FFF2-40B4-BE49-F238E27FC236}">
                <a16:creationId xmlns:a16="http://schemas.microsoft.com/office/drawing/2014/main" id="{DAC2164C-36A4-5A62-0BA0-8801B36FDD5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1587" y="68044"/>
            <a:ext cx="43434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260;p19" descr="watershuttle_photo_2013.jpg">
            <a:extLst>
              <a:ext uri="{FF2B5EF4-FFF2-40B4-BE49-F238E27FC236}">
                <a16:creationId xmlns:a16="http://schemas.microsoft.com/office/drawing/2014/main" id="{8FBD56D8-FD23-2850-D47A-293D563E161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6459" y="113523"/>
            <a:ext cx="5203323" cy="2955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oogle Shape;261;p19" descr="South Shore Yoga2.JPG">
            <a:extLst>
              <a:ext uri="{FF2B5EF4-FFF2-40B4-BE49-F238E27FC236}">
                <a16:creationId xmlns:a16="http://schemas.microsoft.com/office/drawing/2014/main" id="{7A3C8AE5-B0E9-94D2-731B-F04CC3A6189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82519" y="40838"/>
            <a:ext cx="38862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C5B473-9386-385F-8D3E-AF38D28898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88646"/>
            <a:ext cx="5987928" cy="336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297C5C-64BB-BE3D-3CF9-4AA0BBB63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7" y="6182878"/>
            <a:ext cx="683835" cy="32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65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7AB046-601D-1333-FA4F-706266F1D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242" y="217762"/>
            <a:ext cx="4246692" cy="3185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9C7D4B3-AAEE-3D67-39F5-BB95C4EFF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99" y="277047"/>
            <a:ext cx="4111276" cy="3185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Google Shape;262;p19">
            <a:extLst>
              <a:ext uri="{FF2B5EF4-FFF2-40B4-BE49-F238E27FC236}">
                <a16:creationId xmlns:a16="http://schemas.microsoft.com/office/drawing/2014/main" id="{AF52E4E1-53AC-D929-6F5E-039B65731C40}"/>
              </a:ext>
            </a:extLst>
          </p:cNvPr>
          <p:cNvSpPr txBox="1"/>
          <p:nvPr/>
        </p:nvSpPr>
        <p:spPr>
          <a:xfrm>
            <a:off x="170965" y="4533921"/>
            <a:ext cx="3051612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4) Sustain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0EF216-8F34-07A6-52F7-F8E54DABA0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66" y="243980"/>
            <a:ext cx="4246023" cy="3185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5DA2FB-F10D-72F6-4112-D2A904A90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321" y="3402782"/>
            <a:ext cx="3595492" cy="3595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135994-D234-7488-4392-8743869C97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8"/>
          <a:stretch/>
        </p:blipFill>
        <p:spPr>
          <a:xfrm>
            <a:off x="4781745" y="4760176"/>
            <a:ext cx="2951881" cy="1721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07A598-A327-460B-057D-5427BC78A5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03" y="4324102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4321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5ECD687-6429-41F1-9274-29AA2C897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461" y="3604430"/>
            <a:ext cx="4638069" cy="3253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DA1DBC-23EF-1AE1-1E62-8E041CA0B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72" y="1688525"/>
            <a:ext cx="4144996" cy="2762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E99B31-EBD3-89A2-014D-DA9B5B4E7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9" y="113619"/>
            <a:ext cx="3230142" cy="1672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57E497-7E15-D5A5-E25E-6C6B61DC7F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78" y="2761152"/>
            <a:ext cx="3143250" cy="3663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8C0BB6-8C8E-CE75-C514-92AB2A9942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95" y="0"/>
            <a:ext cx="3942027" cy="2937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0B11AD-65E5-F1DE-3EDF-564F6AB04E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461" y="316800"/>
            <a:ext cx="1972566" cy="2967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FB5DC5-6E20-AA8D-72A0-FFE81A3DBC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72" y="4127843"/>
            <a:ext cx="2904221" cy="2904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B92B62-62BA-DDDB-59B4-77208CB116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-73341"/>
            <a:ext cx="2471252" cy="3202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D8033A-E5F8-14F3-2CE3-D1C05C543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922" y="4895170"/>
            <a:ext cx="1962830" cy="196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20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DC56F8-941F-7D65-CA1C-BEAD4B21F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37" y="0"/>
            <a:ext cx="967192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AE2550-7194-7BF8-A7A7-3A543D3B9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920" y="6402287"/>
            <a:ext cx="683835" cy="32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14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28C974-F2A4-EDEC-6633-A0A77016F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9"/>
          <a:stretch/>
        </p:blipFill>
        <p:spPr>
          <a:xfrm>
            <a:off x="-60240" y="2481054"/>
            <a:ext cx="2863796" cy="4293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02B5BB-4E03-FCE6-5B99-301F1D530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237" y="-87048"/>
            <a:ext cx="4402602" cy="3132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939F0B-5BF5-A870-C6E6-4266E19B5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01174" y="540174"/>
            <a:ext cx="4015724" cy="2761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9076-1F58-BCB3-EDCB-C727E4681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883" y="3907021"/>
            <a:ext cx="4426468" cy="2950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16F69B-50F7-3237-D8B9-06979F38D4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784" y="4759615"/>
            <a:ext cx="3052197" cy="2149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83BDE4-A297-2316-E328-8E13822A62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07" y="0"/>
            <a:ext cx="3579447" cy="2684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67CE38-1E54-4CBB-5629-1CA533F2D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478" y="4172824"/>
            <a:ext cx="2018522" cy="2509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1D8D4-C0FB-6D73-049F-3353F84E7AD4}"/>
              </a:ext>
            </a:extLst>
          </p:cNvPr>
          <p:cNvSpPr txBox="1"/>
          <p:nvPr/>
        </p:nvSpPr>
        <p:spPr>
          <a:xfrm>
            <a:off x="3536301" y="3348330"/>
            <a:ext cx="417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EARTH WALK – mindful walking to connect</a:t>
            </a:r>
          </a:p>
        </p:txBody>
      </p:sp>
    </p:spTree>
    <p:extLst>
      <p:ext uri="{BB962C8B-B14F-4D97-AF65-F5344CB8AC3E}">
        <p14:creationId xmlns:p14="http://schemas.microsoft.com/office/powerpoint/2010/main" val="2619515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76D207-6B8A-51CC-7C0E-F748D928EE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47"/>
          <a:stretch/>
        </p:blipFill>
        <p:spPr>
          <a:xfrm>
            <a:off x="0" y="0"/>
            <a:ext cx="12069511" cy="6576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F0EC43-7CEC-8066-54BA-6884B4031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397" y="3649207"/>
            <a:ext cx="4526604" cy="302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6326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A4F55-A0E5-C5C7-C5B7-404227614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E0E52F-95B5-C2B6-4F0F-CCDEBE4E7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0E217A-3F2E-43EE-5323-41E994110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78" y="-74849"/>
            <a:ext cx="2466358" cy="2466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3603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1FF09A-5760-CF9C-E18E-F70515F5A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265" y="-99804"/>
            <a:ext cx="9164735" cy="6873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796342-FB60-DEAD-EE39-3B093184E1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978" y="3956180"/>
            <a:ext cx="2166022" cy="2817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EAA04F-C3BF-210B-4E6B-1325384643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45" y="-172954"/>
            <a:ext cx="4777035" cy="3583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BBD9DB-BB91-2FBC-B266-D73E4033B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90" y="3200400"/>
            <a:ext cx="4610724" cy="345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6005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0070C0"/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2672A9B-0332-DE2B-9939-32FA274BE318}"/>
              </a:ext>
            </a:extLst>
          </p:cNvPr>
          <p:cNvGrpSpPr>
            <a:grpSpLocks/>
          </p:cNvGrpSpPr>
          <p:nvPr/>
        </p:nvGrpSpPr>
        <p:grpSpPr bwMode="auto">
          <a:xfrm>
            <a:off x="2883320" y="1295400"/>
            <a:ext cx="2971800" cy="2743200"/>
            <a:chOff x="4560" y="1728"/>
            <a:chExt cx="1008" cy="1056"/>
          </a:xfrm>
        </p:grpSpPr>
        <p:sp>
          <p:nvSpPr>
            <p:cNvPr id="3" name="Oval 3" descr="Recycled paper">
              <a:extLst>
                <a:ext uri="{FF2B5EF4-FFF2-40B4-BE49-F238E27FC236}">
                  <a16:creationId xmlns:a16="http://schemas.microsoft.com/office/drawing/2014/main" id="{7190C261-4DFF-1AFC-1BF9-B92F0BA7E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728"/>
              <a:ext cx="1008" cy="1056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" name="Text Box 4" descr="Recycled paper">
              <a:extLst>
                <a:ext uri="{FF2B5EF4-FFF2-40B4-BE49-F238E27FC236}">
                  <a16:creationId xmlns:a16="http://schemas.microsoft.com/office/drawing/2014/main" id="{F7FB428D-D7DB-06AC-FFFA-EB7C5C00BA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5" y="1992"/>
              <a:ext cx="720" cy="320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kumimoji="1" lang="en-US" altLang="en-US" dirty="0">
                  <a:latin typeface="Gill Sans" pitchFamily="-12" charset="0"/>
                </a:rPr>
                <a:t>Wildlife viewing</a:t>
              </a:r>
              <a:endParaRPr kumimoji="1" lang="en-US" altLang="en-US" sz="2000" dirty="0">
                <a:latin typeface="Gill Sans" pitchFamily="-12" charset="0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E838FBAC-0C2A-DCAC-44F2-04B271C7DD60}"/>
              </a:ext>
            </a:extLst>
          </p:cNvPr>
          <p:cNvGrpSpPr>
            <a:grpSpLocks/>
          </p:cNvGrpSpPr>
          <p:nvPr/>
        </p:nvGrpSpPr>
        <p:grpSpPr bwMode="auto">
          <a:xfrm>
            <a:off x="4864520" y="2819400"/>
            <a:ext cx="1673225" cy="1752600"/>
            <a:chOff x="3456" y="1920"/>
            <a:chExt cx="864" cy="864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27D6291C-11DE-A553-16E3-B4FFE571E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1920"/>
              <a:ext cx="864" cy="864"/>
            </a:xfrm>
            <a:prstGeom prst="ellipse">
              <a:avLst/>
            </a:prstGeom>
            <a:solidFill>
              <a:srgbClr val="FF9C6B"/>
            </a:solidFill>
            <a:ln w="57150">
              <a:solidFill>
                <a:srgbClr val="742125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F1A000B6-822F-4B46-95CE-EFCAA253CE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112"/>
              <a:ext cx="643" cy="410"/>
            </a:xfrm>
            <a:prstGeom prst="rect">
              <a:avLst/>
            </a:prstGeom>
            <a:solidFill>
              <a:srgbClr val="FF9C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kumimoji="1" lang="en-US" altLang="en-US">
                  <a:solidFill>
                    <a:schemeClr val="bg2"/>
                  </a:solidFill>
                  <a:latin typeface="Gill Sans" pitchFamily="-12" charset="0"/>
                </a:rPr>
                <a:t>Local cuisine</a:t>
              </a: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8D5A18ED-FB93-E7C6-6B29-AE8AE26048BD}"/>
              </a:ext>
            </a:extLst>
          </p:cNvPr>
          <p:cNvGrpSpPr>
            <a:grpSpLocks/>
          </p:cNvGrpSpPr>
          <p:nvPr/>
        </p:nvGrpSpPr>
        <p:grpSpPr bwMode="auto">
          <a:xfrm>
            <a:off x="1700992" y="1981200"/>
            <a:ext cx="1752600" cy="1752600"/>
            <a:chOff x="1344" y="1248"/>
            <a:chExt cx="1104" cy="1056"/>
          </a:xfrm>
        </p:grpSpPr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63484708-B1A5-FC86-4B64-D14E72AAF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248"/>
              <a:ext cx="1104" cy="1056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rgbClr val="008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CE865D3D-FA93-AA2F-2513-4937C5F081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2" y="1523"/>
              <a:ext cx="850" cy="5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kumimoji="1" lang="en-US" altLang="en-US" dirty="0">
                  <a:solidFill>
                    <a:schemeClr val="bg2"/>
                  </a:solidFill>
                  <a:latin typeface="Gill Sans" pitchFamily="-12" charset="0"/>
                </a:rPr>
                <a:t>Cultural tourism</a:t>
              </a:r>
            </a:p>
          </p:txBody>
        </p:sp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EB8F45D7-A609-B75F-E3B4-3E960B8388B5}"/>
              </a:ext>
            </a:extLst>
          </p:cNvPr>
          <p:cNvGrpSpPr>
            <a:grpSpLocks/>
          </p:cNvGrpSpPr>
          <p:nvPr/>
        </p:nvGrpSpPr>
        <p:grpSpPr bwMode="auto">
          <a:xfrm>
            <a:off x="3072592" y="2895600"/>
            <a:ext cx="2209800" cy="1752600"/>
            <a:chOff x="3936" y="2064"/>
            <a:chExt cx="1104" cy="1056"/>
          </a:xfrm>
        </p:grpSpPr>
        <p:sp>
          <p:nvSpPr>
            <p:cNvPr id="12" name="Oval 13">
              <a:extLst>
                <a:ext uri="{FF2B5EF4-FFF2-40B4-BE49-F238E27FC236}">
                  <a16:creationId xmlns:a16="http://schemas.microsoft.com/office/drawing/2014/main" id="{4E477E9B-82C4-D7E8-5436-63E232D1B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064"/>
              <a:ext cx="1008" cy="1056"/>
            </a:xfrm>
            <a:prstGeom prst="ellipse">
              <a:avLst/>
            </a:prstGeom>
            <a:solidFill>
              <a:srgbClr val="ABFFB1"/>
            </a:solidFill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" name="Text Box 14">
              <a:extLst>
                <a:ext uri="{FF2B5EF4-FFF2-40B4-BE49-F238E27FC236}">
                  <a16:creationId xmlns:a16="http://schemas.microsoft.com/office/drawing/2014/main" id="{35CD4049-3908-3F65-1DDC-E69440B04F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400"/>
              <a:ext cx="1104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kumimoji="1" lang="en-US" altLang="en-US" sz="2000" dirty="0">
                  <a:latin typeface="Gill Sans" pitchFamily="-12" charset="0"/>
                </a:rPr>
                <a:t>ECOTOURISM</a:t>
              </a:r>
              <a:r>
                <a:rPr kumimoji="1" lang="en-US" altLang="en-US" sz="1800" dirty="0">
                  <a:latin typeface="Gill Sans" pitchFamily="-12" charset="0"/>
                </a:rPr>
                <a:t>:</a:t>
              </a:r>
              <a:br>
                <a:rPr kumimoji="1" lang="en-US" altLang="en-US" sz="1800" dirty="0">
                  <a:latin typeface="Gill Sans" pitchFamily="-12" charset="0"/>
                </a:rPr>
              </a:br>
              <a:r>
                <a:rPr kumimoji="1" lang="en-US" altLang="en-US" sz="1800" dirty="0">
                  <a:latin typeface="Gill Sans" pitchFamily="-12" charset="0"/>
                </a:rPr>
                <a:t>nature</a:t>
              </a:r>
              <a:endParaRPr kumimoji="1" lang="en-US" altLang="en-US" sz="2000" dirty="0">
                <a:latin typeface="Gill Sans" pitchFamily="-12" charset="0"/>
              </a:endParaRPr>
            </a:p>
          </p:txBody>
        </p:sp>
      </p:grpSp>
      <p:grpSp>
        <p:nvGrpSpPr>
          <p:cNvPr id="14" name="Group 15">
            <a:extLst>
              <a:ext uri="{FF2B5EF4-FFF2-40B4-BE49-F238E27FC236}">
                <a16:creationId xmlns:a16="http://schemas.microsoft.com/office/drawing/2014/main" id="{D33E67AF-76B6-3C96-9585-CB0E902C6CEB}"/>
              </a:ext>
            </a:extLst>
          </p:cNvPr>
          <p:cNvGrpSpPr>
            <a:grpSpLocks/>
          </p:cNvGrpSpPr>
          <p:nvPr/>
        </p:nvGrpSpPr>
        <p:grpSpPr bwMode="auto">
          <a:xfrm>
            <a:off x="1511720" y="3429000"/>
            <a:ext cx="2133600" cy="2057400"/>
            <a:chOff x="4560" y="1728"/>
            <a:chExt cx="1008" cy="1056"/>
          </a:xfrm>
        </p:grpSpPr>
        <p:sp>
          <p:nvSpPr>
            <p:cNvPr id="15" name="Oval 16">
              <a:extLst>
                <a:ext uri="{FF2B5EF4-FFF2-40B4-BE49-F238E27FC236}">
                  <a16:creationId xmlns:a16="http://schemas.microsoft.com/office/drawing/2014/main" id="{FB091AC8-DE2F-33FA-62CE-D313478F2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728"/>
              <a:ext cx="1008" cy="1056"/>
            </a:xfrm>
            <a:prstGeom prst="ellipse">
              <a:avLst/>
            </a:prstGeom>
            <a:solidFill>
              <a:schemeClr val="hlink"/>
            </a:solidFill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Text Box 17">
              <a:extLst>
                <a:ext uri="{FF2B5EF4-FFF2-40B4-BE49-F238E27FC236}">
                  <a16:creationId xmlns:a16="http://schemas.microsoft.com/office/drawing/2014/main" id="{5EF1CC6D-16E0-8B98-C402-0AB4CD8D29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1" y="1981"/>
              <a:ext cx="743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kumimoji="1" lang="en-US" altLang="en-US">
                  <a:solidFill>
                    <a:schemeClr val="bg2"/>
                  </a:solidFill>
                  <a:latin typeface="Gill Sans" pitchFamily="-12" charset="0"/>
                </a:rPr>
                <a:t>Heritage tourism</a:t>
              </a:r>
            </a:p>
          </p:txBody>
        </p:sp>
      </p:grpSp>
      <p:grpSp>
        <p:nvGrpSpPr>
          <p:cNvPr id="17" name="Group 18">
            <a:extLst>
              <a:ext uri="{FF2B5EF4-FFF2-40B4-BE49-F238E27FC236}">
                <a16:creationId xmlns:a16="http://schemas.microsoft.com/office/drawing/2014/main" id="{268B0062-A79F-45CC-ABFA-45F20FCB19E8}"/>
              </a:ext>
            </a:extLst>
          </p:cNvPr>
          <p:cNvGrpSpPr>
            <a:grpSpLocks/>
          </p:cNvGrpSpPr>
          <p:nvPr/>
        </p:nvGrpSpPr>
        <p:grpSpPr bwMode="auto">
          <a:xfrm>
            <a:off x="2615392" y="4648200"/>
            <a:ext cx="1905000" cy="1676400"/>
            <a:chOff x="2259" y="2928"/>
            <a:chExt cx="861" cy="768"/>
          </a:xfrm>
        </p:grpSpPr>
        <p:sp>
          <p:nvSpPr>
            <p:cNvPr id="18" name="Oval 19">
              <a:extLst>
                <a:ext uri="{FF2B5EF4-FFF2-40B4-BE49-F238E27FC236}">
                  <a16:creationId xmlns:a16="http://schemas.microsoft.com/office/drawing/2014/main" id="{E7549038-FB26-A80D-4497-8F2C6A8B1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928"/>
              <a:ext cx="816" cy="768"/>
            </a:xfrm>
            <a:prstGeom prst="ellipse">
              <a:avLst/>
            </a:prstGeom>
            <a:solidFill>
              <a:srgbClr val="2BA99F"/>
            </a:solidFill>
            <a:ln w="57150">
              <a:solidFill>
                <a:srgbClr val="B53C1B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" name="Text Box 20">
              <a:extLst>
                <a:ext uri="{FF2B5EF4-FFF2-40B4-BE49-F238E27FC236}">
                  <a16:creationId xmlns:a16="http://schemas.microsoft.com/office/drawing/2014/main" id="{B3799AD3-D200-6273-1C0B-E80C4A24A0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9" y="3120"/>
              <a:ext cx="861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kumimoji="1" lang="en-US" altLang="en-US" sz="2000">
                  <a:solidFill>
                    <a:schemeClr val="bg2"/>
                  </a:solidFill>
                  <a:latin typeface="Gill Sans" pitchFamily="-12" charset="0"/>
                </a:rPr>
                <a:t>Indigenous tourism</a:t>
              </a:r>
            </a:p>
          </p:txBody>
        </p:sp>
      </p:grpSp>
      <p:sp>
        <p:nvSpPr>
          <p:cNvPr id="20" name="Oval 22">
            <a:extLst>
              <a:ext uri="{FF2B5EF4-FFF2-40B4-BE49-F238E27FC236}">
                <a16:creationId xmlns:a16="http://schemas.microsoft.com/office/drawing/2014/main" id="{589F302C-3273-BF95-FCE8-CD67E5F02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9992" y="1219200"/>
            <a:ext cx="5181600" cy="51054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21" name="Group 24">
            <a:extLst>
              <a:ext uri="{FF2B5EF4-FFF2-40B4-BE49-F238E27FC236}">
                <a16:creationId xmlns:a16="http://schemas.microsoft.com/office/drawing/2014/main" id="{5D6CE91B-11FB-7E7D-5C8D-2BF33CCC0AC3}"/>
              </a:ext>
            </a:extLst>
          </p:cNvPr>
          <p:cNvGrpSpPr>
            <a:grpSpLocks/>
          </p:cNvGrpSpPr>
          <p:nvPr/>
        </p:nvGrpSpPr>
        <p:grpSpPr bwMode="auto">
          <a:xfrm>
            <a:off x="4139392" y="4191000"/>
            <a:ext cx="2287588" cy="1524000"/>
            <a:chOff x="2647" y="2592"/>
            <a:chExt cx="1375" cy="960"/>
          </a:xfrm>
        </p:grpSpPr>
        <p:sp>
          <p:nvSpPr>
            <p:cNvPr id="22" name="Oval 25">
              <a:extLst>
                <a:ext uri="{FF2B5EF4-FFF2-40B4-BE49-F238E27FC236}">
                  <a16:creationId xmlns:a16="http://schemas.microsoft.com/office/drawing/2014/main" id="{A3E5D336-3875-F603-3F49-383B26504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592"/>
              <a:ext cx="1008" cy="960"/>
            </a:xfrm>
            <a:prstGeom prst="ellipse">
              <a:avLst/>
            </a:prstGeom>
            <a:solidFill>
              <a:srgbClr val="FFE489"/>
            </a:solidFill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" name="Text Box 26">
              <a:extLst>
                <a:ext uri="{FF2B5EF4-FFF2-40B4-BE49-F238E27FC236}">
                  <a16:creationId xmlns:a16="http://schemas.microsoft.com/office/drawing/2014/main" id="{6E5D7D23-1AEC-C0DA-D8D6-16792F01CC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7" y="2832"/>
              <a:ext cx="137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kumimoji="1" lang="en-US" altLang="en-US" dirty="0">
                  <a:latin typeface="Gill Sans" pitchFamily="-12" charset="0"/>
                </a:rPr>
                <a:t>Agri-tourism</a:t>
              </a:r>
            </a:p>
          </p:txBody>
        </p:sp>
      </p:grpSp>
      <p:sp>
        <p:nvSpPr>
          <p:cNvPr id="24" name="Text Box 28">
            <a:extLst>
              <a:ext uri="{FF2B5EF4-FFF2-40B4-BE49-F238E27FC236}">
                <a16:creationId xmlns:a16="http://schemas.microsoft.com/office/drawing/2014/main" id="{C6644255-AE2A-EF9E-490C-4CA36982F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20" y="381000"/>
            <a:ext cx="96134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en-US" altLang="en-US" sz="2800" b="1" dirty="0">
                <a:solidFill>
                  <a:schemeClr val="bg2"/>
                </a:solidFill>
                <a:latin typeface="Gill Sans" pitchFamily="-12" charset="0"/>
              </a:rPr>
              <a:t>Geotourism  - tourism </a:t>
            </a:r>
            <a:r>
              <a:rPr kumimoji="1" lang="en-US" altLang="en-US" sz="2800" b="1" i="1" dirty="0">
                <a:solidFill>
                  <a:schemeClr val="bg2"/>
                </a:solidFill>
                <a:latin typeface="Gill Sans" pitchFamily="-12" charset="0"/>
              </a:rPr>
              <a:t>pays</a:t>
            </a:r>
            <a:r>
              <a:rPr kumimoji="1" lang="en-US" altLang="en-US" sz="2800" b="1" dirty="0">
                <a:solidFill>
                  <a:schemeClr val="bg2"/>
                </a:solidFill>
                <a:latin typeface="Gill Sans" pitchFamily="-12" charset="0"/>
              </a:rPr>
              <a:t> to protect … not destroy</a:t>
            </a:r>
            <a:endParaRPr kumimoji="1" lang="en-US" altLang="en-US" sz="2800" dirty="0">
              <a:solidFill>
                <a:schemeClr val="bg2"/>
              </a:solidFill>
              <a:latin typeface="Gill Sans" pitchFamily="-12" charset="0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5B3BEEE4-94C8-F248-D378-F6D479CB7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585" y="929553"/>
            <a:ext cx="4633191" cy="347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88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6C625B-5B21-BA8A-63B1-69CA839A4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67" y="-484288"/>
            <a:ext cx="12568334" cy="971150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B766C32-B7A1-BCC2-44A5-6BCF485B9C6D}"/>
              </a:ext>
            </a:extLst>
          </p:cNvPr>
          <p:cNvSpPr txBox="1">
            <a:spLocks/>
          </p:cNvSpPr>
          <p:nvPr/>
        </p:nvSpPr>
        <p:spPr>
          <a:xfrm>
            <a:off x="5545493" y="391886"/>
            <a:ext cx="3607838" cy="87976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</a:t>
            </a:r>
            <a:r>
              <a:rPr lang="en-US" sz="5200" dirty="0">
                <a:latin typeface="Comic Sans MS" panose="030F0702030302020204" pitchFamily="66" charset="0"/>
              </a:rPr>
              <a:t>1-Sky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433691-E6B3-352C-24F9-A2967262EF53}"/>
              </a:ext>
            </a:extLst>
          </p:cNvPr>
          <p:cNvSpPr txBox="1"/>
          <p:nvPr/>
        </p:nvSpPr>
        <p:spPr>
          <a:xfrm>
            <a:off x="204281" y="6334780"/>
            <a:ext cx="2694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8 Worlds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46415-430C-73E7-AE04-8D3A656E9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87" y="6431763"/>
            <a:ext cx="683835" cy="32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96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FC8D7-E2CF-A1DA-20E8-1B1E33BE8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89143A-C615-57F6-D949-11815DEC3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47" y="-149289"/>
            <a:ext cx="12802994" cy="88845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1A01C9B-92CC-6A46-8B56-24EAC39FC192}"/>
              </a:ext>
            </a:extLst>
          </p:cNvPr>
          <p:cNvSpPr txBox="1">
            <a:spLocks/>
          </p:cNvSpPr>
          <p:nvPr/>
        </p:nvSpPr>
        <p:spPr>
          <a:xfrm>
            <a:off x="3117747" y="2693082"/>
            <a:ext cx="3805567" cy="87976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                                         </a:t>
            </a:r>
            <a:r>
              <a:rPr lang="en-US" sz="133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2-Water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A2A139-C177-A3F4-2EE8-D3A5135F5078}"/>
              </a:ext>
            </a:extLst>
          </p:cNvPr>
          <p:cNvSpPr txBox="1"/>
          <p:nvPr/>
        </p:nvSpPr>
        <p:spPr>
          <a:xfrm>
            <a:off x="204281" y="6334780"/>
            <a:ext cx="2694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8 Worlds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D28AE2-554A-68D5-328C-2F6F5ABC4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87" y="6431763"/>
            <a:ext cx="683835" cy="32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50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87DBC0-D3C4-987C-8956-345BB2D8A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319" y="-1006282"/>
            <a:ext cx="13159273" cy="973912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44E6E57-0300-F370-1D7F-2A6C4765DB3E}"/>
              </a:ext>
            </a:extLst>
          </p:cNvPr>
          <p:cNvSpPr txBox="1">
            <a:spLocks/>
          </p:cNvSpPr>
          <p:nvPr/>
        </p:nvSpPr>
        <p:spPr>
          <a:xfrm>
            <a:off x="208383" y="4217438"/>
            <a:ext cx="3449217" cy="9983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                                         </a:t>
            </a:r>
            <a:r>
              <a:rPr lang="en-US" sz="133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3-Land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929D60-FF95-6F5B-8E4E-76D8DF5892A7}"/>
              </a:ext>
            </a:extLst>
          </p:cNvPr>
          <p:cNvSpPr txBox="1"/>
          <p:nvPr/>
        </p:nvSpPr>
        <p:spPr>
          <a:xfrm>
            <a:off x="204281" y="6334780"/>
            <a:ext cx="2694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8 Worlds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AEF47-6B03-22B4-86EA-49A4452F8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87" y="6431763"/>
            <a:ext cx="683835" cy="32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6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784344-8280-7F2F-B8F6-ABA7EDFE0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62" y="-345603"/>
            <a:ext cx="12381723" cy="95673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1A843-2B9B-4BEF-76EA-AC0A003D2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298" y="5128887"/>
            <a:ext cx="4180115" cy="1182298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92D050"/>
                </a:solidFill>
                <a:latin typeface="Comic Sans MS" panose="030F0702030302020204" pitchFamily="66" charset="0"/>
              </a:rPr>
              <a:t>4-Plant/Foliage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EBAE6C-C4E9-2DDA-652E-A83F48F5783B}"/>
              </a:ext>
            </a:extLst>
          </p:cNvPr>
          <p:cNvSpPr txBox="1"/>
          <p:nvPr/>
        </p:nvSpPr>
        <p:spPr>
          <a:xfrm>
            <a:off x="204281" y="6334780"/>
            <a:ext cx="2694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8 Worlds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FE6F6B-35FD-1970-8163-8D548DC76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87" y="6431763"/>
            <a:ext cx="683835" cy="32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49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1A843-2B9B-4BEF-76EA-AC0A003D22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D710DC-4882-5813-91FB-0F1B8AFDEE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04388-6230-5405-0082-9D950D30C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08" y="-1890671"/>
            <a:ext cx="12316408" cy="95168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3A58494-EDFC-BE5D-2C0D-903DE95FA4FE}"/>
              </a:ext>
            </a:extLst>
          </p:cNvPr>
          <p:cNvSpPr txBox="1">
            <a:spLocks/>
          </p:cNvSpPr>
          <p:nvPr/>
        </p:nvSpPr>
        <p:spPr>
          <a:xfrm>
            <a:off x="3769567" y="4378032"/>
            <a:ext cx="4245428" cy="87976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                                         </a:t>
            </a:r>
            <a:r>
              <a:rPr lang="en-US" sz="13300" dirty="0">
                <a:solidFill>
                  <a:srgbClr val="FFC000"/>
                </a:solidFill>
                <a:latin typeface="Comic Sans MS" panose="030F0702030302020204" pitchFamily="66" charset="0"/>
              </a:rPr>
              <a:t>5 Wildlife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F496B6-0BA4-8AB0-4B9B-02F46AB31FD5}"/>
              </a:ext>
            </a:extLst>
          </p:cNvPr>
          <p:cNvSpPr txBox="1"/>
          <p:nvPr/>
        </p:nvSpPr>
        <p:spPr>
          <a:xfrm>
            <a:off x="176719" y="5735637"/>
            <a:ext cx="2694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8 Worlds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63B2E8-7BFB-318E-1218-79E3C16FB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770" y="5832620"/>
            <a:ext cx="683835" cy="32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56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350</Words>
  <Application>Microsoft Office PowerPoint</Application>
  <PresentationFormat>Widescreen</PresentationFormat>
  <Paragraphs>76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Comic Sans MS</vt:lpstr>
      <vt:lpstr>Gill Sans</vt:lpstr>
      <vt:lpstr>Helvetica</vt:lpstr>
      <vt:lpstr>inherit</vt:lpstr>
      <vt:lpstr>Times New Roman</vt:lpstr>
      <vt:lpstr>Office Theme</vt:lpstr>
      <vt:lpstr>Connect to 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4-Plant/Foliage</vt:lpstr>
      <vt:lpstr>PowerPoint Presentation</vt:lpstr>
      <vt:lpstr>PowerPoint Presentation</vt:lpstr>
      <vt:lpstr>                                           8-Heritage</vt:lpstr>
      <vt:lpstr>4- step Geotourism Strategy   • Identify • Sustain  • Develop  • Promote </vt:lpstr>
      <vt:lpstr>PowerPoint Presentation</vt:lpstr>
      <vt:lpstr>PowerPoint Presentation</vt:lpstr>
      <vt:lpstr>PowerPoint Presentation</vt:lpstr>
      <vt:lpstr>PowerPoint Presentation</vt:lpstr>
      <vt:lpstr>TriNomic hosting demonstrated by Sustain Tahoe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Jacquie Chandler</dc:creator>
  <cp:lastModifiedBy>Jacquie Chandler</cp:lastModifiedBy>
  <cp:revision>31</cp:revision>
  <cp:lastPrinted>2022-11-13T22:22:16Z</cp:lastPrinted>
  <dcterms:created xsi:type="dcterms:W3CDTF">2022-11-10T04:11:04Z</dcterms:created>
  <dcterms:modified xsi:type="dcterms:W3CDTF">2022-11-16T18:39:50Z</dcterms:modified>
</cp:coreProperties>
</file>