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17"/>
  </p:notesMasterIdLst>
  <p:sldIdLst>
    <p:sldId id="270" r:id="rId2"/>
    <p:sldId id="256" r:id="rId3"/>
    <p:sldId id="273" r:id="rId4"/>
    <p:sldId id="272" r:id="rId5"/>
    <p:sldId id="258" r:id="rId6"/>
    <p:sldId id="259" r:id="rId7"/>
    <p:sldId id="260" r:id="rId8"/>
    <p:sldId id="261" r:id="rId9"/>
    <p:sldId id="262" r:id="rId10"/>
    <p:sldId id="264" r:id="rId11"/>
    <p:sldId id="265" r:id="rId12"/>
    <p:sldId id="266" r:id="rId13"/>
    <p:sldId id="267" r:id="rId14"/>
    <p:sldId id="268" r:id="rId15"/>
    <p:sldId id="269" r:id="rId1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5273" autoAdjust="0"/>
  </p:normalViewPr>
  <p:slideViewPr>
    <p:cSldViewPr snapToGrid="0">
      <p:cViewPr varScale="1">
        <p:scale>
          <a:sx n="81" d="100"/>
          <a:sy n="81" d="100"/>
        </p:scale>
        <p:origin x="-1044" y="-90"/>
      </p:cViewPr>
      <p:guideLst>
        <p:guide orient="horz" pos="162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
        <p:cNvGrpSpPr/>
        <p:nvPr/>
      </p:nvGrpSpPr>
      <p:grpSpPr>
        <a:xfrm>
          <a:off x="0" y="0"/>
          <a:ext cx="0" cy="0"/>
          <a:chOff x="0" y="0"/>
          <a:chExt cx="0" cy="0"/>
        </a:xfrm>
      </p:grpSpPr>
      <p:sp>
        <p:nvSpPr>
          <p:cNvPr id="120" name="Google Shape;120;gca20095880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 name="Google Shape;121;gca20095880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latin typeface="Calibri"/>
                <a:ea typeface="Calibri"/>
                <a:cs typeface="Calibri"/>
                <a:sym typeface="Calibri"/>
              </a:rPr>
              <a:t>Items you will need if you do not already have them.</a:t>
            </a:r>
          </a:p>
          <a:p>
            <a:pPr marL="0" lvl="0" indent="0" algn="l" rtl="0">
              <a:spcBef>
                <a:spcPts val="0"/>
              </a:spcBef>
              <a:spcAft>
                <a:spcPts val="0"/>
              </a:spcAft>
              <a:buNone/>
            </a:pPr>
            <a:endParaRPr lang="en-US" dirty="0" smtClean="0">
              <a:latin typeface="Calibri"/>
              <a:ea typeface="Calibri"/>
              <a:cs typeface="Calibri"/>
              <a:sym typeface="Calibri"/>
            </a:endParaRPr>
          </a:p>
          <a:p>
            <a:pPr marL="0" lvl="0" indent="0" algn="l" rtl="0">
              <a:spcBef>
                <a:spcPts val="0"/>
              </a:spcBef>
              <a:spcAft>
                <a:spcPts val="0"/>
              </a:spcAft>
              <a:buNone/>
            </a:pPr>
            <a:r>
              <a:rPr lang="en-US" dirty="0" smtClean="0">
                <a:latin typeface="Calibri"/>
                <a:ea typeface="Calibri"/>
                <a:cs typeface="Calibri"/>
                <a:sym typeface="Calibri"/>
              </a:rPr>
              <a:t>Glue/glue stick</a:t>
            </a:r>
          </a:p>
          <a:p>
            <a:pPr marL="0" lvl="0" indent="0" algn="l" rtl="0">
              <a:spcBef>
                <a:spcPts val="0"/>
              </a:spcBef>
              <a:spcAft>
                <a:spcPts val="0"/>
              </a:spcAft>
              <a:buNone/>
            </a:pPr>
            <a:endParaRPr lang="en-US" dirty="0" smtClean="0">
              <a:latin typeface="Calibri"/>
              <a:ea typeface="Calibri"/>
              <a:cs typeface="Calibri"/>
              <a:sym typeface="Calibri"/>
            </a:endParaRPr>
          </a:p>
          <a:p>
            <a:pPr marL="0" lvl="0" indent="0" algn="l" rtl="0">
              <a:spcBef>
                <a:spcPts val="0"/>
              </a:spcBef>
              <a:spcAft>
                <a:spcPts val="0"/>
              </a:spcAft>
              <a:buNone/>
            </a:pPr>
            <a:r>
              <a:rPr lang="en-US" dirty="0" smtClean="0">
                <a:latin typeface="Calibri"/>
                <a:ea typeface="Calibri"/>
                <a:cs typeface="Calibri"/>
                <a:sym typeface="Calibri"/>
              </a:rPr>
              <a:t>Acrylic paint (can be purchased at the dollar store)</a:t>
            </a:r>
          </a:p>
          <a:p>
            <a:pPr marL="0" lvl="0" indent="0" algn="l" rtl="0">
              <a:spcBef>
                <a:spcPts val="0"/>
              </a:spcBef>
              <a:spcAft>
                <a:spcPts val="0"/>
              </a:spcAft>
              <a:buNone/>
            </a:pPr>
            <a:endParaRPr lang="en-US" dirty="0" smtClean="0">
              <a:latin typeface="Calibri"/>
              <a:ea typeface="Calibri"/>
              <a:cs typeface="Calibri"/>
              <a:sym typeface="Calibri"/>
            </a:endParaRPr>
          </a:p>
          <a:p>
            <a:pPr marL="0" lvl="0" indent="0" algn="l" rtl="0">
              <a:spcBef>
                <a:spcPts val="0"/>
              </a:spcBef>
              <a:spcAft>
                <a:spcPts val="0"/>
              </a:spcAft>
              <a:buNone/>
            </a:pPr>
            <a:r>
              <a:rPr lang="en-US" dirty="0" smtClean="0">
                <a:latin typeface="Calibri"/>
                <a:ea typeface="Calibri"/>
                <a:cs typeface="Calibri"/>
                <a:sym typeface="Calibri"/>
              </a:rPr>
              <a:t>Scissors</a:t>
            </a:r>
          </a:p>
          <a:p>
            <a:pPr marL="0" lvl="0" indent="0" algn="l" rtl="0">
              <a:spcBef>
                <a:spcPts val="0"/>
              </a:spcBef>
              <a:spcAft>
                <a:spcPts val="0"/>
              </a:spcAft>
              <a:buNone/>
            </a:pPr>
            <a:endParaRPr lang="en-US" dirty="0" smtClean="0">
              <a:latin typeface="Calibri"/>
              <a:ea typeface="Calibri"/>
              <a:cs typeface="Calibri"/>
              <a:sym typeface="Calibri"/>
            </a:endParaRPr>
          </a:p>
          <a:p>
            <a:pPr marL="0" lvl="0" indent="0" algn="l" rtl="0">
              <a:spcBef>
                <a:spcPts val="0"/>
              </a:spcBef>
              <a:spcAft>
                <a:spcPts val="0"/>
              </a:spcAft>
              <a:buNone/>
            </a:pPr>
            <a:r>
              <a:rPr lang="en-US" dirty="0" smtClean="0">
                <a:latin typeface="Calibri"/>
                <a:ea typeface="Calibri"/>
                <a:cs typeface="Calibri"/>
                <a:sym typeface="Calibri"/>
              </a:rPr>
              <a:t>Pens/Paint Brushes</a:t>
            </a:r>
          </a:p>
          <a:p>
            <a:pPr marL="0" lvl="0" indent="0" algn="l" rtl="0">
              <a:spcBef>
                <a:spcPts val="0"/>
              </a:spcBef>
              <a:spcAft>
                <a:spcPts val="0"/>
              </a:spcAft>
              <a:buNone/>
            </a:pPr>
            <a:endParaRPr lang="en-US" dirty="0" smtClean="0">
              <a:latin typeface="Calibri"/>
              <a:ea typeface="Calibri"/>
              <a:cs typeface="Calibri"/>
              <a:sym typeface="Calibri"/>
            </a:endParaRPr>
          </a:p>
          <a:p>
            <a:pPr marL="0" lvl="0" indent="0" algn="l" rtl="0">
              <a:spcBef>
                <a:spcPts val="0"/>
              </a:spcBef>
              <a:spcAft>
                <a:spcPts val="0"/>
              </a:spcAft>
              <a:buNone/>
            </a:pPr>
            <a:r>
              <a:rPr lang="en-US" dirty="0" smtClean="0">
                <a:latin typeface="Calibri"/>
                <a:ea typeface="Calibri"/>
                <a:cs typeface="Calibri"/>
                <a:sym typeface="Calibri"/>
              </a:rPr>
              <a:t>Then get old magazines, calendars to look for interesting photos for your walls</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ca20095880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ca2009588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latin typeface="Calibri"/>
                <a:ea typeface="Calibri"/>
                <a:cs typeface="Calibri"/>
                <a:sym typeface="Calibri"/>
              </a:rPr>
              <a:t>Now it's time to head back into the forest for a few more Earth Walks where you can pick up items that will finish off your shrine after all the sides have been painted or pasted with your artwork.</a:t>
            </a:r>
          </a:p>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ca20095880_0_37: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ca20095880_0_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ca20095880_0_4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 name="Google Shape;142;gca2009588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pPr marL="0" lvl="0" indent="0" algn="just" rtl="0">
              <a:spcBef>
                <a:spcPts val="0"/>
              </a:spcBef>
              <a:spcAft>
                <a:spcPts val="0"/>
              </a:spcAft>
              <a:buNone/>
            </a:pPr>
            <a:r>
              <a:rPr lang="en-US" b="1" dirty="0" smtClean="0">
                <a:latin typeface="Calibri"/>
                <a:ea typeface="Calibri"/>
                <a:cs typeface="Calibri"/>
                <a:sym typeface="Calibri"/>
              </a:rPr>
              <a:t>When you enter a forest one for the first things you do, unconsciously, is to take in a very deep breath.  At that moment you are breathing in the good health producing aerosols emitted by the surrounding trees and plants.</a:t>
            </a:r>
          </a:p>
          <a:p>
            <a:pPr marL="0" lvl="0" indent="0" algn="just" rtl="0">
              <a:spcBef>
                <a:spcPts val="0"/>
              </a:spcBef>
              <a:spcAft>
                <a:spcPts val="0"/>
              </a:spcAft>
              <a:buNone/>
            </a:pPr>
            <a:endParaRPr lang="en-US" b="1" dirty="0" smtClean="0">
              <a:latin typeface="Calibri"/>
              <a:ea typeface="Calibri"/>
              <a:cs typeface="Calibri"/>
              <a:sym typeface="Calibri"/>
            </a:endParaRPr>
          </a:p>
          <a:p>
            <a:pPr marL="0" lvl="0" indent="0" algn="just" rtl="0">
              <a:spcBef>
                <a:spcPts val="0"/>
              </a:spcBef>
              <a:spcAft>
                <a:spcPts val="0"/>
              </a:spcAft>
              <a:buNone/>
            </a:pPr>
            <a:r>
              <a:rPr lang="en-US" b="1" dirty="0" smtClean="0">
                <a:latin typeface="Calibri"/>
                <a:ea typeface="Calibri"/>
                <a:cs typeface="Calibri"/>
                <a:sym typeface="Calibri"/>
              </a:rPr>
              <a:t>Then as you slowly meander through the trees, breathing in the aerosols, you are boosting your immune system that then helps to reduce your blood pressure and your stress levels, as well as improve your feelings of happiness.  When this happens you are able to be more creative. </a:t>
            </a:r>
          </a:p>
          <a:p>
            <a:pPr marL="0" lvl="0" indent="0" algn="just" rtl="0">
              <a:spcBef>
                <a:spcPts val="0"/>
              </a:spcBef>
              <a:spcAft>
                <a:spcPts val="0"/>
              </a:spcAft>
              <a:buNone/>
            </a:pPr>
            <a:endParaRPr lang="en-US" b="1" dirty="0" smtClean="0">
              <a:latin typeface="Calibri"/>
              <a:ea typeface="Calibri"/>
              <a:cs typeface="Calibri"/>
              <a:sym typeface="Calibri"/>
            </a:endParaRPr>
          </a:p>
          <a:p>
            <a:pPr marL="0" lvl="0" indent="0" algn="just" rtl="0">
              <a:spcBef>
                <a:spcPts val="0"/>
              </a:spcBef>
              <a:spcAft>
                <a:spcPts val="0"/>
              </a:spcAft>
              <a:buNone/>
            </a:pPr>
            <a:r>
              <a:rPr lang="en-US" b="1" dirty="0" smtClean="0">
                <a:latin typeface="Calibri"/>
                <a:ea typeface="Calibri"/>
                <a:cs typeface="Calibri"/>
                <a:sym typeface="Calibri"/>
              </a:rPr>
              <a:t>In Japan, this activity is called </a:t>
            </a:r>
            <a:r>
              <a:rPr lang="en-US" b="1" dirty="0" err="1" smtClean="0">
                <a:latin typeface="Calibri"/>
                <a:ea typeface="Calibri"/>
                <a:cs typeface="Calibri"/>
                <a:sym typeface="Calibri"/>
              </a:rPr>
              <a:t>Shinrin</a:t>
            </a:r>
            <a:r>
              <a:rPr lang="en-US" b="1" dirty="0" smtClean="0">
                <a:latin typeface="Calibri"/>
                <a:ea typeface="Calibri"/>
                <a:cs typeface="Calibri"/>
                <a:sym typeface="Calibri"/>
              </a:rPr>
              <a:t> </a:t>
            </a:r>
            <a:r>
              <a:rPr lang="en-US" b="1" dirty="0" err="1" smtClean="0">
                <a:latin typeface="Calibri"/>
                <a:ea typeface="Calibri"/>
                <a:cs typeface="Calibri"/>
                <a:sym typeface="Calibri"/>
              </a:rPr>
              <a:t>Yoku</a:t>
            </a:r>
            <a:r>
              <a:rPr lang="en-US" b="1" dirty="0" smtClean="0">
                <a:latin typeface="Calibri"/>
                <a:ea typeface="Calibri"/>
                <a:cs typeface="Calibri"/>
                <a:sym typeface="Calibri"/>
              </a:rPr>
              <a:t> or Forest Bathing.  Forest Bathing activities are supported by their healthcare insurance policies. </a:t>
            </a:r>
            <a:endParaRPr lang="en-US" b="1" dirty="0">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ca5a578a3e_2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ca5a578a3e_2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ca5a578a3e_2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ca5a578a3e_2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gca20095880_0_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8" name="Google Shape;78;gca20095880_0_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smtClean="0">
                <a:latin typeface="Calibri"/>
                <a:ea typeface="Calibri"/>
                <a:cs typeface="Calibri"/>
                <a:sym typeface="Calibri"/>
              </a:rPr>
              <a:t>Written in your journal...</a:t>
            </a:r>
          </a:p>
          <a:p>
            <a:pPr marL="0" lvl="0" indent="0" algn="l" rtl="0">
              <a:spcBef>
                <a:spcPts val="0"/>
              </a:spcBef>
              <a:spcAft>
                <a:spcPts val="0"/>
              </a:spcAft>
              <a:buNone/>
            </a:pPr>
            <a:r>
              <a:rPr lang="en-US" dirty="0" smtClean="0">
                <a:latin typeface="Calibri"/>
                <a:ea typeface="Calibri"/>
                <a:cs typeface="Calibri"/>
                <a:sym typeface="Calibri"/>
              </a:rPr>
              <a:t>Picked up a few mementos, like a rock, pinecone, leaf, or you just have your </a:t>
            </a:r>
          </a:p>
          <a:p>
            <a:pPr marL="0" lvl="0" indent="0" algn="l" rtl="0">
              <a:spcBef>
                <a:spcPts val="0"/>
              </a:spcBef>
              <a:spcAft>
                <a:spcPts val="0"/>
              </a:spcAft>
              <a:buNone/>
            </a:pPr>
            <a:r>
              <a:rPr lang="en-US" dirty="0" smtClean="0">
                <a:latin typeface="Calibri"/>
                <a:ea typeface="Calibri"/>
                <a:cs typeface="Calibri"/>
                <a:sym typeface="Calibri"/>
              </a:rPr>
              <a:t>photos.</a:t>
            </a:r>
          </a:p>
          <a:p>
            <a:pPr marL="0" lvl="0" indent="0" algn="l" rtl="0">
              <a:spcBef>
                <a:spcPts val="0"/>
              </a:spcBef>
              <a:spcAft>
                <a:spcPts val="0"/>
              </a:spcAft>
              <a:buNone/>
            </a:pPr>
            <a:endParaRPr lang="en-US" dirty="0" smtClean="0">
              <a:latin typeface="Calibri"/>
              <a:ea typeface="Calibri"/>
              <a:cs typeface="Calibri"/>
              <a:sym typeface="Calibri"/>
            </a:endParaRPr>
          </a:p>
          <a:p>
            <a:pPr marL="0" lvl="0" indent="0" algn="l" rtl="0">
              <a:spcBef>
                <a:spcPts val="0"/>
              </a:spcBef>
              <a:spcAft>
                <a:spcPts val="0"/>
              </a:spcAft>
              <a:buNone/>
            </a:pPr>
            <a:r>
              <a:rPr lang="en-US" dirty="0" smtClean="0">
                <a:latin typeface="Calibri"/>
                <a:ea typeface="Calibri"/>
                <a:cs typeface="Calibri"/>
                <a:sym typeface="Calibri"/>
              </a:rPr>
              <a:t>Now look at the pieces of your shrine </a:t>
            </a:r>
          </a:p>
          <a:p>
            <a:pPr marL="0" lvl="0" indent="0" algn="l" rtl="0">
              <a:spcBef>
                <a:spcPts val="0"/>
              </a:spcBef>
              <a:spcAft>
                <a:spcPts val="0"/>
              </a:spcAft>
              <a:buNone/>
            </a:pPr>
            <a:r>
              <a:rPr lang="en-US" dirty="0" smtClean="0">
                <a:latin typeface="Calibri"/>
                <a:ea typeface="Calibri"/>
                <a:cs typeface="Calibri"/>
                <a:sym typeface="Calibri"/>
              </a:rPr>
              <a:t>box.</a:t>
            </a:r>
          </a:p>
          <a:p>
            <a:pPr marL="0" lvl="0" indent="0" algn="l" rtl="0">
              <a:spcBef>
                <a:spcPts val="0"/>
              </a:spcBef>
              <a:spcAft>
                <a:spcPts val="0"/>
              </a:spcAft>
              <a:buNone/>
            </a:pPr>
            <a:endParaRPr lang="en-US" dirty="0" smtClean="0">
              <a:latin typeface="Calibri"/>
              <a:ea typeface="Calibri"/>
              <a:cs typeface="Calibri"/>
              <a:sym typeface="Calibri"/>
            </a:endParaRPr>
          </a:p>
          <a:p>
            <a:pPr marL="0" lvl="0" indent="0" algn="l" rtl="0">
              <a:spcBef>
                <a:spcPts val="0"/>
              </a:spcBef>
              <a:spcAft>
                <a:spcPts val="0"/>
              </a:spcAft>
              <a:buNone/>
            </a:pPr>
            <a:r>
              <a:rPr lang="en-US" dirty="0" smtClean="0">
                <a:latin typeface="Calibri"/>
                <a:ea typeface="Calibri"/>
                <a:cs typeface="Calibri"/>
                <a:sym typeface="Calibri"/>
              </a:rPr>
              <a:t>How did the Earth Walk inspire you?</a:t>
            </a:r>
          </a:p>
          <a:p>
            <a:pPr marL="0" lvl="0" indent="0" algn="l" rtl="0">
              <a:spcBef>
                <a:spcPts val="0"/>
              </a:spcBef>
              <a:spcAft>
                <a:spcPts val="0"/>
              </a:spcAft>
              <a:buNone/>
            </a:pPr>
            <a:r>
              <a:rPr lang="en-US" dirty="0" smtClean="0">
                <a:latin typeface="Calibri"/>
                <a:ea typeface="Calibri"/>
                <a:cs typeface="Calibri"/>
                <a:sym typeface="Calibri"/>
              </a:rPr>
              <a:t>Did the Forest call to you?</a:t>
            </a:r>
          </a:p>
          <a:p>
            <a:pPr marL="0" lvl="0" indent="0" algn="l" rtl="0">
              <a:spcBef>
                <a:spcPts val="0"/>
              </a:spcBef>
              <a:spcAft>
                <a:spcPts val="0"/>
              </a:spcAft>
              <a:buNone/>
            </a:pPr>
            <a:endParaRPr lang="en-US" dirty="0" smtClean="0">
              <a:latin typeface="Calibri"/>
              <a:ea typeface="Calibri"/>
              <a:cs typeface="Calibri"/>
              <a:sym typeface="Calibri"/>
            </a:endParaRPr>
          </a:p>
          <a:p>
            <a:pPr marL="0" lvl="0" indent="0" algn="l" rtl="0">
              <a:spcBef>
                <a:spcPts val="0"/>
              </a:spcBef>
              <a:spcAft>
                <a:spcPts val="0"/>
              </a:spcAft>
              <a:buNone/>
            </a:pPr>
            <a:r>
              <a:rPr lang="en-US" dirty="0" smtClean="0">
                <a:latin typeface="Calibri"/>
                <a:ea typeface="Calibri"/>
                <a:cs typeface="Calibri"/>
                <a:sym typeface="Calibri"/>
              </a:rPr>
              <a:t>Your inspirations from your Earth Walk are the ingredients for your shrine!</a:t>
            </a:r>
          </a:p>
          <a:p>
            <a:pPr marL="0" lvl="0" indent="0" algn="l" rtl="0">
              <a:spcBef>
                <a:spcPts val="0"/>
              </a:spcBef>
              <a:spcAft>
                <a:spcPts val="0"/>
              </a:spcAft>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gca20095880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5" name="Google Shape;85;gca2009588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gca20095880_0_60: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4" name="Google Shape;94;gca20095880_0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
        <p:cNvGrpSpPr/>
        <p:nvPr/>
      </p:nvGrpSpPr>
      <p:grpSpPr>
        <a:xfrm>
          <a:off x="0" y="0"/>
          <a:ext cx="0" cy="0"/>
          <a:chOff x="0" y="0"/>
          <a:chExt cx="0" cy="0"/>
        </a:xfrm>
      </p:grpSpPr>
      <p:sp>
        <p:nvSpPr>
          <p:cNvPr id="106" name="Google Shape;106;gca20095880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7" name="Google Shape;107;gca20095880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latin typeface="Calibri"/>
                <a:ea typeface="Calibri"/>
                <a:cs typeface="Calibri"/>
                <a:sym typeface="Calibri"/>
              </a:rPr>
              <a:t>In order to visualize how you want your shrine to create the outside picture moving into the shrine, you can follow the alphabet guide letters &amp; tape the shrine pieces in place.  Now think about what the outside front is going to look like to become your Earth Walk art piece.</a:t>
            </a:r>
          </a:p>
          <a:p>
            <a:pPr marL="0" lvl="0" indent="0" algn="l" rtl="0">
              <a:spcBef>
                <a:spcPts val="0"/>
              </a:spcBef>
              <a:spcAft>
                <a:spcPts val="0"/>
              </a:spcAft>
              <a:buNone/>
            </a:pPr>
            <a:endParaRPr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ca20095880_0_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ca20095880_0_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smtClean="0">
                <a:latin typeface="Calibri"/>
                <a:ea typeface="Calibri"/>
                <a:cs typeface="Calibri"/>
                <a:sym typeface="Calibri"/>
              </a:rPr>
              <a:t>Open the doors gently &amp; think about how your interior picture is going to look.  Do you want to paint the pieces or paste in pictures?</a:t>
            </a:r>
          </a:p>
          <a:p>
            <a:pPr marL="0" lvl="0" indent="0" algn="l" rtl="0">
              <a:spcBef>
                <a:spcPts val="0"/>
              </a:spcBef>
              <a:spcAft>
                <a:spcPts val="0"/>
              </a:spcAft>
              <a:buNone/>
            </a:pPr>
            <a:endParaRP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F6DB"/>
            </a:gs>
            <a:gs pos="100000">
              <a:srgbClr val="FAD25C"/>
            </a:gs>
          </a:gsLst>
          <a:lin ang="8100019"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8.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19.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17.jpe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6" name="Picture 2" descr="The Call of the Forest | Forest quotes, Nature quotes, Forest"/>
          <p:cNvPicPr>
            <a:picLocks noChangeAspect="1" noChangeArrowheads="1"/>
          </p:cNvPicPr>
          <p:nvPr/>
        </p:nvPicPr>
        <p:blipFill>
          <a:blip r:embed="rId2"/>
          <a:srcRect/>
          <a:stretch>
            <a:fillRect/>
          </a:stretch>
        </p:blipFill>
        <p:spPr bwMode="auto">
          <a:xfrm>
            <a:off x="381486" y="-342900"/>
            <a:ext cx="8229600" cy="54864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8"/>
        <p:cNvGrpSpPr/>
        <p:nvPr/>
      </p:nvGrpSpPr>
      <p:grpSpPr>
        <a:xfrm>
          <a:off x="0" y="0"/>
          <a:ext cx="0" cy="0"/>
          <a:chOff x="0" y="0"/>
          <a:chExt cx="0" cy="0"/>
        </a:xfrm>
      </p:grpSpPr>
      <p:pic>
        <p:nvPicPr>
          <p:cNvPr id="109" name="Google Shape;109;p21"/>
          <p:cNvPicPr preferRelativeResize="0"/>
          <p:nvPr/>
        </p:nvPicPr>
        <p:blipFill>
          <a:blip r:embed="rId3">
            <a:alphaModFix/>
          </a:blip>
          <a:stretch>
            <a:fillRect/>
          </a:stretch>
        </p:blipFill>
        <p:spPr>
          <a:xfrm>
            <a:off x="5315869" y="381000"/>
            <a:ext cx="2716875" cy="4599236"/>
          </a:xfrm>
          <a:prstGeom prst="rect">
            <a:avLst/>
          </a:prstGeom>
          <a:noFill/>
          <a:ln>
            <a:noFill/>
          </a:ln>
        </p:spPr>
      </p:pic>
      <p:pic>
        <p:nvPicPr>
          <p:cNvPr id="111" name="Google Shape;111;p21"/>
          <p:cNvPicPr preferRelativeResize="0"/>
          <p:nvPr/>
        </p:nvPicPr>
        <p:blipFill>
          <a:blip r:embed="rId4">
            <a:alphaModFix/>
          </a:blip>
          <a:stretch>
            <a:fillRect/>
          </a:stretch>
        </p:blipFill>
        <p:spPr>
          <a:xfrm>
            <a:off x="509600" y="1643100"/>
            <a:ext cx="2502642" cy="31956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a:blip r:embed="rId3">
            <a:alphaModFix/>
          </a:blip>
          <a:stretch>
            <a:fillRect/>
          </a:stretch>
        </p:blipFill>
        <p:spPr>
          <a:xfrm>
            <a:off x="5522894" y="152400"/>
            <a:ext cx="2935299" cy="4838697"/>
          </a:xfrm>
          <a:prstGeom prst="rect">
            <a:avLst/>
          </a:prstGeom>
          <a:noFill/>
          <a:ln>
            <a:noFill/>
          </a:ln>
        </p:spPr>
      </p:pic>
      <p:pic>
        <p:nvPicPr>
          <p:cNvPr id="118" name="Google Shape;118;p22"/>
          <p:cNvPicPr preferRelativeResize="0"/>
          <p:nvPr/>
        </p:nvPicPr>
        <p:blipFill>
          <a:blip r:embed="rId4">
            <a:alphaModFix/>
          </a:blip>
          <a:stretch>
            <a:fillRect/>
          </a:stretch>
        </p:blipFill>
        <p:spPr>
          <a:xfrm>
            <a:off x="685800" y="970400"/>
            <a:ext cx="3422412" cy="402069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123" name="Google Shape;123;p23"/>
          <p:cNvPicPr preferRelativeResize="0"/>
          <p:nvPr/>
        </p:nvPicPr>
        <p:blipFill>
          <a:blip r:embed="rId3">
            <a:alphaModFix/>
          </a:blip>
          <a:stretch>
            <a:fillRect/>
          </a:stretch>
        </p:blipFill>
        <p:spPr>
          <a:xfrm>
            <a:off x="152400" y="152400"/>
            <a:ext cx="3479017" cy="4838702"/>
          </a:xfrm>
          <a:prstGeom prst="rect">
            <a:avLst/>
          </a:prstGeom>
          <a:noFill/>
          <a:ln>
            <a:noFill/>
          </a:ln>
        </p:spPr>
      </p:pic>
      <p:pic>
        <p:nvPicPr>
          <p:cNvPr id="124" name="Google Shape;124;p23"/>
          <p:cNvPicPr preferRelativeResize="0"/>
          <p:nvPr/>
        </p:nvPicPr>
        <p:blipFill>
          <a:blip r:embed="rId4">
            <a:alphaModFix/>
          </a:blip>
          <a:stretch>
            <a:fillRect/>
          </a:stretch>
        </p:blipFill>
        <p:spPr>
          <a:xfrm>
            <a:off x="5510225" y="152400"/>
            <a:ext cx="3512620" cy="4838702"/>
          </a:xfrm>
          <a:prstGeom prst="rect">
            <a:avLst/>
          </a:prstGeom>
          <a:noFill/>
          <a:ln>
            <a:noFill/>
          </a:ln>
        </p:spPr>
      </p:pic>
      <p:sp>
        <p:nvSpPr>
          <p:cNvPr id="125" name="Google Shape;125;p23"/>
          <p:cNvSpPr txBox="1"/>
          <p:nvPr/>
        </p:nvSpPr>
        <p:spPr>
          <a:xfrm>
            <a:off x="3810000" y="145250"/>
            <a:ext cx="1552500" cy="40007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smtClean="0">
                <a:latin typeface="Calibri"/>
                <a:ea typeface="Calibri"/>
                <a:cs typeface="Calibri"/>
                <a:sym typeface="Calibri"/>
              </a:rPr>
              <a:t>.</a:t>
            </a:r>
            <a:endParaRPr dirty="0">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pic>
        <p:nvPicPr>
          <p:cNvPr id="130" name="Google Shape;130;p24"/>
          <p:cNvPicPr preferRelativeResize="0"/>
          <p:nvPr/>
        </p:nvPicPr>
        <p:blipFill>
          <a:blip r:embed="rId3">
            <a:alphaModFix/>
          </a:blip>
          <a:stretch>
            <a:fillRect/>
          </a:stretch>
        </p:blipFill>
        <p:spPr>
          <a:xfrm>
            <a:off x="4843450" y="152400"/>
            <a:ext cx="3814907" cy="483870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pic>
        <p:nvPicPr>
          <p:cNvPr id="136" name="Google Shape;136;p25"/>
          <p:cNvPicPr preferRelativeResize="0"/>
          <p:nvPr/>
        </p:nvPicPr>
        <p:blipFill>
          <a:blip r:embed="rId3">
            <a:alphaModFix/>
          </a:blip>
          <a:stretch>
            <a:fillRect/>
          </a:stretch>
        </p:blipFill>
        <p:spPr>
          <a:xfrm>
            <a:off x="111925" y="152400"/>
            <a:ext cx="2798062" cy="3724454"/>
          </a:xfrm>
          <a:prstGeom prst="rect">
            <a:avLst/>
          </a:prstGeom>
          <a:noFill/>
          <a:ln>
            <a:noFill/>
          </a:ln>
        </p:spPr>
      </p:pic>
      <p:pic>
        <p:nvPicPr>
          <p:cNvPr id="137" name="Google Shape;137;p25"/>
          <p:cNvPicPr preferRelativeResize="0"/>
          <p:nvPr/>
        </p:nvPicPr>
        <p:blipFill>
          <a:blip r:embed="rId4">
            <a:alphaModFix/>
          </a:blip>
          <a:stretch>
            <a:fillRect/>
          </a:stretch>
        </p:blipFill>
        <p:spPr>
          <a:xfrm>
            <a:off x="3130404" y="172263"/>
            <a:ext cx="2359155" cy="3681417"/>
          </a:xfrm>
          <a:prstGeom prst="rect">
            <a:avLst/>
          </a:prstGeom>
          <a:noFill/>
          <a:ln>
            <a:noFill/>
          </a:ln>
        </p:spPr>
      </p:pic>
      <p:pic>
        <p:nvPicPr>
          <p:cNvPr id="138" name="Google Shape;138;p25"/>
          <p:cNvPicPr preferRelativeResize="0"/>
          <p:nvPr/>
        </p:nvPicPr>
        <p:blipFill>
          <a:blip r:embed="rId5">
            <a:alphaModFix/>
          </a:blip>
          <a:stretch>
            <a:fillRect/>
          </a:stretch>
        </p:blipFill>
        <p:spPr>
          <a:xfrm>
            <a:off x="5823180" y="196450"/>
            <a:ext cx="3187270" cy="3721605"/>
          </a:xfrm>
          <a:prstGeom prst="rect">
            <a:avLst/>
          </a:prstGeom>
          <a:noFill/>
          <a:ln>
            <a:noFill/>
          </a:ln>
        </p:spPr>
      </p:pic>
      <p:sp>
        <p:nvSpPr>
          <p:cNvPr id="139" name="Google Shape;139;p25"/>
          <p:cNvSpPr txBox="1"/>
          <p:nvPr/>
        </p:nvSpPr>
        <p:spPr>
          <a:xfrm>
            <a:off x="166700" y="4024325"/>
            <a:ext cx="88107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a:t>Your Earth Shrine can be your artist collage expression of your healthful Earth Walk!</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pic>
        <p:nvPicPr>
          <p:cNvPr id="144" name="Google Shape;144;p26"/>
          <p:cNvPicPr preferRelativeResize="0"/>
          <p:nvPr/>
        </p:nvPicPr>
        <p:blipFill>
          <a:blip r:embed="rId3">
            <a:alphaModFix/>
          </a:blip>
          <a:stretch>
            <a:fillRect/>
          </a:stretch>
        </p:blipFill>
        <p:spPr>
          <a:xfrm>
            <a:off x="6272016" y="165500"/>
            <a:ext cx="2514601" cy="3956936"/>
          </a:xfrm>
          <a:prstGeom prst="rect">
            <a:avLst/>
          </a:prstGeom>
          <a:noFill/>
          <a:ln>
            <a:noFill/>
          </a:ln>
        </p:spPr>
      </p:pic>
      <p:pic>
        <p:nvPicPr>
          <p:cNvPr id="145" name="Google Shape;145;p26"/>
          <p:cNvPicPr preferRelativeResize="0"/>
          <p:nvPr/>
        </p:nvPicPr>
        <p:blipFill>
          <a:blip r:embed="rId4">
            <a:alphaModFix/>
          </a:blip>
          <a:stretch>
            <a:fillRect/>
          </a:stretch>
        </p:blipFill>
        <p:spPr>
          <a:xfrm>
            <a:off x="340992" y="154613"/>
            <a:ext cx="2386583" cy="3978694"/>
          </a:xfrm>
          <a:prstGeom prst="rect">
            <a:avLst/>
          </a:prstGeom>
          <a:noFill/>
          <a:ln>
            <a:noFill/>
          </a:ln>
        </p:spPr>
      </p:pic>
      <p:sp>
        <p:nvSpPr>
          <p:cNvPr id="146" name="Google Shape;146;p26"/>
          <p:cNvSpPr txBox="1"/>
          <p:nvPr/>
        </p:nvSpPr>
        <p:spPr>
          <a:xfrm>
            <a:off x="2931550" y="1143000"/>
            <a:ext cx="3136500" cy="831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a:t>The sides of your shrine can also reflect aspects of your Earth Walk experiences and intention.</a:t>
            </a: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1390650"/>
            <a:ext cx="8520600" cy="11778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b="1">
                <a:solidFill>
                  <a:srgbClr val="6AA84F"/>
                </a:solidFill>
                <a:latin typeface="Comic Sans MS"/>
                <a:ea typeface="Comic Sans MS"/>
                <a:cs typeface="Comic Sans MS"/>
                <a:sym typeface="Comic Sans MS"/>
              </a:rPr>
              <a:t>Earth Walk &amp; Shrine</a:t>
            </a:r>
            <a:endParaRPr b="1">
              <a:solidFill>
                <a:srgbClr val="6AA84F"/>
              </a:solidFill>
              <a:latin typeface="Comic Sans MS"/>
              <a:ea typeface="Comic Sans MS"/>
              <a:cs typeface="Comic Sans MS"/>
              <a:sym typeface="Comic Sans MS"/>
            </a:endParaRPr>
          </a:p>
        </p:txBody>
      </p:sp>
      <p:sp>
        <p:nvSpPr>
          <p:cNvPr id="55" name="Google Shape;55;p13"/>
          <p:cNvSpPr txBox="1">
            <a:spLocks noGrp="1"/>
          </p:cNvSpPr>
          <p:nvPr>
            <p:ph type="subTitle" idx="1"/>
          </p:nvPr>
        </p:nvSpPr>
        <p:spPr>
          <a:xfrm>
            <a:off x="311700" y="2949575"/>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b="1" i="1">
                <a:solidFill>
                  <a:srgbClr val="93C47D"/>
                </a:solidFill>
              </a:rPr>
              <a:t>Create your own Call of the Forest</a:t>
            </a:r>
            <a:endParaRPr b="1" i="1">
              <a:solidFill>
                <a:srgbClr val="93C47D"/>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Bathing.jpg"/>
          <p:cNvPicPr>
            <a:picLocks noChangeAspect="1"/>
          </p:cNvPicPr>
          <p:nvPr/>
        </p:nvPicPr>
        <p:blipFill>
          <a:blip r:embed="rId3"/>
          <a:srcRect l="8800" t="19200" r="10400"/>
          <a:stretch>
            <a:fillRect/>
          </a:stretch>
        </p:blipFill>
        <p:spPr>
          <a:xfrm>
            <a:off x="5249699" y="0"/>
            <a:ext cx="3894301" cy="5192401"/>
          </a:xfrm>
          <a:prstGeom prst="rect">
            <a:avLst/>
          </a:prstGeom>
        </p:spPr>
      </p:pic>
      <p:pic>
        <p:nvPicPr>
          <p:cNvPr id="4" name="Google Shape;60;p14"/>
          <p:cNvPicPr preferRelativeResize="0"/>
          <p:nvPr/>
        </p:nvPicPr>
        <p:blipFill>
          <a:blip r:embed="rId4">
            <a:alphaModFix/>
          </a:blip>
          <a:stretch>
            <a:fillRect/>
          </a:stretch>
        </p:blipFill>
        <p:spPr>
          <a:xfrm rot="5400000">
            <a:off x="-581585" y="581584"/>
            <a:ext cx="5143500" cy="3980331"/>
          </a:xfrm>
          <a:prstGeom prst="rect">
            <a:avLst/>
          </a:prstGeom>
          <a:noFill/>
          <a:ln>
            <a:noFill/>
          </a:ln>
        </p:spPr>
      </p:pic>
      <p:sp>
        <p:nvSpPr>
          <p:cNvPr id="5" name="TextBox 4"/>
          <p:cNvSpPr txBox="1"/>
          <p:nvPr/>
        </p:nvSpPr>
        <p:spPr>
          <a:xfrm>
            <a:off x="175847" y="2543908"/>
            <a:ext cx="4407877" cy="2308324"/>
          </a:xfrm>
          <a:prstGeom prst="rect">
            <a:avLst/>
          </a:prstGeom>
          <a:noFill/>
        </p:spPr>
        <p:txBody>
          <a:bodyPr wrap="square" rtlCol="0">
            <a:spAutoFit/>
          </a:bodyPr>
          <a:lstStyle/>
          <a:p>
            <a:r>
              <a:rPr lang="en-US" sz="2400" b="1" dirty="0" smtClean="0">
                <a:solidFill>
                  <a:srgbClr val="FFFF00"/>
                </a:solidFill>
              </a:rPr>
              <a:t>Aerosols from trees:</a:t>
            </a:r>
          </a:p>
          <a:p>
            <a:pPr>
              <a:buFont typeface="Arial" pitchFamily="34" charset="0"/>
              <a:buChar char="•"/>
            </a:pPr>
            <a:r>
              <a:rPr lang="en-US" sz="2400" b="1" dirty="0" smtClean="0">
                <a:solidFill>
                  <a:srgbClr val="FFFF00"/>
                </a:solidFill>
              </a:rPr>
              <a:t>Reduce blood pressure</a:t>
            </a:r>
          </a:p>
          <a:p>
            <a:pPr>
              <a:buFont typeface="Arial" pitchFamily="34" charset="0"/>
              <a:buChar char="•"/>
            </a:pPr>
            <a:r>
              <a:rPr lang="en-US" sz="2400" b="1" dirty="0" smtClean="0">
                <a:solidFill>
                  <a:srgbClr val="FFFF00"/>
                </a:solidFill>
              </a:rPr>
              <a:t>reduces </a:t>
            </a:r>
            <a:r>
              <a:rPr lang="en-US" sz="2400" b="1" dirty="0" smtClean="0">
                <a:solidFill>
                  <a:srgbClr val="FFFF00"/>
                </a:solidFill>
              </a:rPr>
              <a:t>cortisol</a:t>
            </a:r>
          </a:p>
          <a:p>
            <a:pPr>
              <a:buFont typeface="Arial" pitchFamily="34" charset="0"/>
              <a:buChar char="•"/>
            </a:pPr>
            <a:r>
              <a:rPr lang="en-US" sz="2400" b="1" dirty="0" smtClean="0">
                <a:solidFill>
                  <a:srgbClr val="FFFF00"/>
                </a:solidFill>
              </a:rPr>
              <a:t>Boost immune</a:t>
            </a:r>
          </a:p>
          <a:p>
            <a:pPr>
              <a:buFont typeface="Arial" pitchFamily="34" charset="0"/>
              <a:buChar char="•"/>
            </a:pPr>
            <a:r>
              <a:rPr lang="en-US" sz="2400" b="1" dirty="0" smtClean="0">
                <a:solidFill>
                  <a:srgbClr val="FFFF00"/>
                </a:solidFill>
              </a:rPr>
              <a:t>Improves sleep</a:t>
            </a:r>
          </a:p>
          <a:p>
            <a:endParaRPr lang="en-US" sz="2400" b="1" dirty="0">
              <a:solidFill>
                <a:srgbClr val="FFFF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WGuidebooklet.jpg"/>
          <p:cNvPicPr>
            <a:picLocks noChangeAspect="1"/>
          </p:cNvPicPr>
          <p:nvPr/>
        </p:nvPicPr>
        <p:blipFill>
          <a:blip r:embed="rId2"/>
          <a:stretch>
            <a:fillRect/>
          </a:stretch>
        </p:blipFill>
        <p:spPr>
          <a:xfrm>
            <a:off x="3542976" y="1992924"/>
            <a:ext cx="5601024" cy="3150576"/>
          </a:xfrm>
          <a:prstGeom prst="rect">
            <a:avLst/>
          </a:prstGeom>
        </p:spPr>
      </p:pic>
      <p:pic>
        <p:nvPicPr>
          <p:cNvPr id="3" name="Picture 2" descr="Earth Walk sign and books.jpg"/>
          <p:cNvPicPr>
            <a:picLocks noChangeAspect="1"/>
          </p:cNvPicPr>
          <p:nvPr/>
        </p:nvPicPr>
        <p:blipFill>
          <a:blip r:embed="rId3"/>
          <a:stretch>
            <a:fillRect/>
          </a:stretch>
        </p:blipFill>
        <p:spPr>
          <a:xfrm>
            <a:off x="0" y="0"/>
            <a:ext cx="4273062" cy="320479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pic>
        <p:nvPicPr>
          <p:cNvPr id="66" name="Google Shape;66;p15"/>
          <p:cNvPicPr preferRelativeResize="0"/>
          <p:nvPr/>
        </p:nvPicPr>
        <p:blipFill>
          <a:blip r:embed="rId3">
            <a:alphaModFix/>
          </a:blip>
          <a:stretch>
            <a:fillRect/>
          </a:stretch>
        </p:blipFill>
        <p:spPr>
          <a:xfrm>
            <a:off x="152401" y="128575"/>
            <a:ext cx="4161692" cy="2837363"/>
          </a:xfrm>
          <a:prstGeom prst="rect">
            <a:avLst/>
          </a:prstGeom>
          <a:noFill/>
          <a:ln>
            <a:noFill/>
          </a:ln>
        </p:spPr>
      </p:pic>
      <p:sp>
        <p:nvSpPr>
          <p:cNvPr id="67" name="Google Shape;67;p15"/>
          <p:cNvSpPr txBox="1"/>
          <p:nvPr/>
        </p:nvSpPr>
        <p:spPr>
          <a:xfrm>
            <a:off x="1712681" y="3231754"/>
            <a:ext cx="3393300" cy="147729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smtClean="0">
                <a:latin typeface="Calibri"/>
                <a:ea typeface="Calibri"/>
                <a:cs typeface="Calibri"/>
                <a:sym typeface="Calibri"/>
              </a:rPr>
              <a:t>Begin:</a:t>
            </a:r>
          </a:p>
          <a:p>
            <a:pPr marL="0" lvl="0" indent="0" algn="l" rtl="0">
              <a:spcBef>
                <a:spcPts val="0"/>
              </a:spcBef>
              <a:spcAft>
                <a:spcPts val="0"/>
              </a:spcAft>
              <a:buNone/>
            </a:pPr>
            <a:r>
              <a:rPr lang="en" dirty="0" smtClean="0">
                <a:latin typeface="Calibri"/>
                <a:ea typeface="Calibri"/>
                <a:cs typeface="Calibri"/>
                <a:sym typeface="Calibri"/>
              </a:rPr>
              <a:t>Incline </a:t>
            </a:r>
            <a:r>
              <a:rPr lang="en" dirty="0">
                <a:latin typeface="Calibri"/>
                <a:ea typeface="Calibri"/>
                <a:cs typeface="Calibri"/>
                <a:sym typeface="Calibri"/>
              </a:rPr>
              <a:t>Village Visitors </a:t>
            </a:r>
            <a:r>
              <a:rPr lang="en" dirty="0" smtClean="0">
                <a:latin typeface="Calibri"/>
                <a:ea typeface="Calibri"/>
                <a:cs typeface="Calibri"/>
                <a:sym typeface="Calibri"/>
              </a:rPr>
              <a:t>Center</a:t>
            </a: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r>
              <a:rPr lang="en" dirty="0" smtClean="0">
                <a:latin typeface="Calibri"/>
                <a:ea typeface="Calibri"/>
                <a:cs typeface="Calibri"/>
                <a:sym typeface="Calibri"/>
              </a:rPr>
              <a:t>follow </a:t>
            </a:r>
            <a:r>
              <a:rPr lang="en" dirty="0">
                <a:latin typeface="Calibri"/>
                <a:ea typeface="Calibri"/>
                <a:cs typeface="Calibri"/>
                <a:sym typeface="Calibri"/>
              </a:rPr>
              <a:t>the signs </a:t>
            </a:r>
            <a:r>
              <a:rPr lang="en" dirty="0" smtClean="0">
                <a:latin typeface="Calibri"/>
                <a:ea typeface="Calibri"/>
                <a:cs typeface="Calibri"/>
                <a:sym typeface="Calibri"/>
              </a:rPr>
              <a:t>that </a:t>
            </a:r>
            <a:r>
              <a:rPr lang="en" dirty="0">
                <a:latin typeface="Calibri"/>
                <a:ea typeface="Calibri"/>
                <a:cs typeface="Calibri"/>
                <a:sym typeface="Calibri"/>
              </a:rPr>
              <a:t>correspond to the arrows </a:t>
            </a:r>
            <a:r>
              <a:rPr lang="en" dirty="0" smtClean="0">
                <a:latin typeface="Calibri"/>
                <a:ea typeface="Calibri"/>
                <a:cs typeface="Calibri"/>
                <a:sym typeface="Calibri"/>
              </a:rPr>
              <a:t>on map</a:t>
            </a: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p:txBody>
      </p:sp>
      <p:pic>
        <p:nvPicPr>
          <p:cNvPr id="68" name="Google Shape;68;p15"/>
          <p:cNvPicPr preferRelativeResize="0"/>
          <p:nvPr/>
        </p:nvPicPr>
        <p:blipFill>
          <a:blip r:embed="rId4">
            <a:alphaModFix/>
          </a:blip>
          <a:stretch>
            <a:fillRect/>
          </a:stretch>
        </p:blipFill>
        <p:spPr>
          <a:xfrm>
            <a:off x="6395087" y="1593125"/>
            <a:ext cx="2298451" cy="30646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pic>
        <p:nvPicPr>
          <p:cNvPr id="73" name="Google Shape;73;p16"/>
          <p:cNvPicPr preferRelativeResize="0"/>
          <p:nvPr/>
        </p:nvPicPr>
        <p:blipFill>
          <a:blip r:embed="rId3">
            <a:alphaModFix/>
          </a:blip>
          <a:stretch>
            <a:fillRect/>
          </a:stretch>
        </p:blipFill>
        <p:spPr>
          <a:xfrm rot="-5400000">
            <a:off x="5416159" y="726294"/>
            <a:ext cx="4078227" cy="3063044"/>
          </a:xfrm>
          <a:prstGeom prst="rect">
            <a:avLst/>
          </a:prstGeom>
          <a:noFill/>
          <a:ln>
            <a:noFill/>
          </a:ln>
        </p:spPr>
      </p:pic>
      <p:pic>
        <p:nvPicPr>
          <p:cNvPr id="74" name="Google Shape;74;p16"/>
          <p:cNvPicPr preferRelativeResize="0"/>
          <p:nvPr/>
        </p:nvPicPr>
        <p:blipFill>
          <a:blip r:embed="rId4">
            <a:alphaModFix/>
          </a:blip>
          <a:stretch>
            <a:fillRect/>
          </a:stretch>
        </p:blipFill>
        <p:spPr>
          <a:xfrm flipH="1">
            <a:off x="457208" y="1443400"/>
            <a:ext cx="4114797" cy="2853523"/>
          </a:xfrm>
          <a:prstGeom prst="rect">
            <a:avLst/>
          </a:prstGeom>
          <a:noFill/>
          <a:ln>
            <a:noFill/>
          </a:ln>
        </p:spPr>
      </p:pic>
      <p:sp>
        <p:nvSpPr>
          <p:cNvPr id="75" name="Google Shape;75;p16"/>
          <p:cNvSpPr txBox="1"/>
          <p:nvPr/>
        </p:nvSpPr>
        <p:spPr>
          <a:xfrm>
            <a:off x="423875" y="216700"/>
            <a:ext cx="4929300" cy="1261854"/>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smtClean="0">
                <a:latin typeface="Calibri"/>
                <a:ea typeface="Calibri"/>
                <a:cs typeface="Calibri"/>
                <a:sym typeface="Calibri"/>
              </a:rPr>
              <a:t>Meanader…pause…move </a:t>
            </a:r>
            <a:r>
              <a:rPr lang="en" dirty="0">
                <a:latin typeface="Calibri"/>
                <a:ea typeface="Calibri"/>
                <a:cs typeface="Calibri"/>
                <a:sym typeface="Calibri"/>
              </a:rPr>
              <a:t>in </a:t>
            </a:r>
            <a:r>
              <a:rPr lang="en" dirty="0" smtClean="0">
                <a:latin typeface="Calibri"/>
                <a:ea typeface="Calibri"/>
                <a:cs typeface="Calibri"/>
                <a:sym typeface="Calibri"/>
              </a:rPr>
              <a:t>close…wonder…quiet </a:t>
            </a:r>
            <a:r>
              <a:rPr lang="en" dirty="0">
                <a:latin typeface="Calibri"/>
                <a:ea typeface="Calibri"/>
                <a:cs typeface="Calibri"/>
                <a:sym typeface="Calibri"/>
              </a:rPr>
              <a:t>yourself and </a:t>
            </a:r>
            <a:r>
              <a:rPr lang="en" dirty="0" smtClean="0">
                <a:latin typeface="Calibri"/>
                <a:ea typeface="Calibri"/>
                <a:cs typeface="Calibri"/>
                <a:sym typeface="Calibri"/>
              </a:rPr>
              <a:t>listen  </a:t>
            </a: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r>
              <a:rPr lang="en" dirty="0">
                <a:latin typeface="Calibri"/>
                <a:ea typeface="Calibri"/>
                <a:cs typeface="Calibri"/>
                <a:sym typeface="Calibri"/>
              </a:rPr>
              <a:t>What do you smell? </a:t>
            </a:r>
            <a:endParaRPr lang="en" dirty="0" smtClean="0">
              <a:latin typeface="Calibri"/>
              <a:ea typeface="Calibri"/>
              <a:cs typeface="Calibri"/>
              <a:sym typeface="Calibri"/>
            </a:endParaRPr>
          </a:p>
          <a:p>
            <a:pPr marL="0" lvl="0" indent="0" algn="l" rtl="0">
              <a:spcBef>
                <a:spcPts val="0"/>
              </a:spcBef>
              <a:spcAft>
                <a:spcPts val="0"/>
              </a:spcAft>
              <a:buNone/>
            </a:pPr>
            <a:r>
              <a:rPr lang="en" dirty="0" smtClean="0">
                <a:latin typeface="Calibri"/>
                <a:ea typeface="Calibri"/>
                <a:cs typeface="Calibri"/>
                <a:sym typeface="Calibri"/>
              </a:rPr>
              <a:t> </a:t>
            </a:r>
            <a:r>
              <a:rPr lang="en" dirty="0">
                <a:latin typeface="Calibri"/>
                <a:ea typeface="Calibri"/>
                <a:cs typeface="Calibri"/>
                <a:sym typeface="Calibri"/>
              </a:rPr>
              <a:t>What do you hear? </a:t>
            </a:r>
            <a:endParaRPr dirty="0">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pic>
        <p:nvPicPr>
          <p:cNvPr id="80" name="Google Shape;80;p17"/>
          <p:cNvPicPr preferRelativeResize="0"/>
          <p:nvPr/>
        </p:nvPicPr>
        <p:blipFill>
          <a:blip r:embed="rId3">
            <a:alphaModFix/>
          </a:blip>
          <a:stretch>
            <a:fillRect/>
          </a:stretch>
        </p:blipFill>
        <p:spPr>
          <a:xfrm>
            <a:off x="228600" y="152400"/>
            <a:ext cx="3149145" cy="4838698"/>
          </a:xfrm>
          <a:prstGeom prst="rect">
            <a:avLst/>
          </a:prstGeom>
          <a:noFill/>
          <a:ln>
            <a:noFill/>
          </a:ln>
        </p:spPr>
      </p:pic>
      <p:pic>
        <p:nvPicPr>
          <p:cNvPr id="81" name="Google Shape;81;p17"/>
          <p:cNvPicPr preferRelativeResize="0"/>
          <p:nvPr/>
        </p:nvPicPr>
        <p:blipFill>
          <a:blip r:embed="rId4">
            <a:alphaModFix/>
          </a:blip>
          <a:stretch>
            <a:fillRect/>
          </a:stretch>
        </p:blipFill>
        <p:spPr>
          <a:xfrm>
            <a:off x="3530150" y="228600"/>
            <a:ext cx="3225403" cy="4660104"/>
          </a:xfrm>
          <a:prstGeom prst="rect">
            <a:avLst/>
          </a:prstGeom>
          <a:noFill/>
          <a:ln>
            <a:noFill/>
          </a:ln>
        </p:spPr>
      </p:pic>
      <p:sp>
        <p:nvSpPr>
          <p:cNvPr id="82" name="Google Shape;82;p17"/>
          <p:cNvSpPr txBox="1"/>
          <p:nvPr/>
        </p:nvSpPr>
        <p:spPr>
          <a:xfrm>
            <a:off x="6886575" y="381000"/>
            <a:ext cx="2226300" cy="169274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smtClean="0">
                <a:latin typeface="Calibri"/>
                <a:ea typeface="Calibri"/>
                <a:cs typeface="Calibri"/>
                <a:sym typeface="Calibri"/>
              </a:rPr>
              <a:t>How </a:t>
            </a:r>
            <a:r>
              <a:rPr lang="en" dirty="0">
                <a:latin typeface="Calibri"/>
                <a:ea typeface="Calibri"/>
                <a:cs typeface="Calibri"/>
                <a:sym typeface="Calibri"/>
              </a:rPr>
              <a:t>did the Earth Walk inspire you</a:t>
            </a:r>
            <a:r>
              <a:rPr lang="en" dirty="0" smtClean="0">
                <a:latin typeface="Calibri"/>
                <a:ea typeface="Calibri"/>
                <a:cs typeface="Calibri"/>
                <a:sym typeface="Calibri"/>
              </a:rPr>
              <a:t>?</a:t>
            </a: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r>
              <a:rPr lang="en" dirty="0">
                <a:latin typeface="Calibri"/>
                <a:ea typeface="Calibri"/>
                <a:cs typeface="Calibri"/>
                <a:sym typeface="Calibri"/>
              </a:rPr>
              <a:t>Did the Forest call to you?</a:t>
            </a:r>
            <a:endParaRPr dirty="0">
              <a:latin typeface="Calibri"/>
              <a:ea typeface="Calibri"/>
              <a:cs typeface="Calibri"/>
              <a:sym typeface="Calibri"/>
            </a:endParaRPr>
          </a:p>
          <a:p>
            <a:pPr marL="0" lvl="0" indent="0" algn="l" rtl="0">
              <a:spcBef>
                <a:spcPts val="0"/>
              </a:spcBef>
              <a:spcAft>
                <a:spcPts val="0"/>
              </a:spcAft>
              <a:buNone/>
            </a:pPr>
            <a:endParaRPr dirty="0">
              <a:latin typeface="Calibri"/>
              <a:ea typeface="Calibri"/>
              <a:cs typeface="Calibri"/>
              <a:sym typeface="Calibri"/>
            </a:endParaRPr>
          </a:p>
          <a:p>
            <a:pPr marL="0" lvl="0" indent="0" algn="l" rtl="0">
              <a:spcBef>
                <a:spcPts val="0"/>
              </a:spcBef>
              <a:spcAft>
                <a:spcPts val="0"/>
              </a:spcAft>
              <a:buNone/>
            </a:pPr>
            <a:r>
              <a:rPr lang="en" dirty="0">
                <a:latin typeface="Calibri"/>
                <a:ea typeface="Calibri"/>
                <a:cs typeface="Calibri"/>
                <a:sym typeface="Calibri"/>
              </a:rPr>
              <a:t>Your inspirations </a:t>
            </a:r>
            <a:r>
              <a:rPr lang="en" dirty="0" smtClean="0">
                <a:latin typeface="Calibri"/>
                <a:ea typeface="Calibri"/>
                <a:cs typeface="Calibri"/>
                <a:sym typeface="Calibri"/>
              </a:rPr>
              <a:t>are ingredients </a:t>
            </a:r>
            <a:r>
              <a:rPr lang="en" dirty="0">
                <a:latin typeface="Calibri"/>
                <a:ea typeface="Calibri"/>
                <a:cs typeface="Calibri"/>
                <a:sym typeface="Calibri"/>
              </a:rPr>
              <a:t>for your shrine!</a:t>
            </a:r>
            <a:endParaRPr dirty="0">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pic>
        <p:nvPicPr>
          <p:cNvPr id="87" name="Google Shape;87;p18"/>
          <p:cNvPicPr preferRelativeResize="0"/>
          <p:nvPr/>
        </p:nvPicPr>
        <p:blipFill>
          <a:blip r:embed="rId3">
            <a:alphaModFix/>
          </a:blip>
          <a:stretch>
            <a:fillRect/>
          </a:stretch>
        </p:blipFill>
        <p:spPr>
          <a:xfrm>
            <a:off x="152400" y="152400"/>
            <a:ext cx="2848819" cy="4838698"/>
          </a:xfrm>
          <a:prstGeom prst="rect">
            <a:avLst/>
          </a:prstGeom>
          <a:noFill/>
          <a:ln>
            <a:noFill/>
          </a:ln>
        </p:spPr>
      </p:pic>
      <p:pic>
        <p:nvPicPr>
          <p:cNvPr id="88" name="Google Shape;88;p18"/>
          <p:cNvPicPr preferRelativeResize="0"/>
          <p:nvPr/>
        </p:nvPicPr>
        <p:blipFill>
          <a:blip r:embed="rId4">
            <a:alphaModFix/>
          </a:blip>
          <a:stretch>
            <a:fillRect/>
          </a:stretch>
        </p:blipFill>
        <p:spPr>
          <a:xfrm>
            <a:off x="5582494" y="152400"/>
            <a:ext cx="3496688" cy="4838704"/>
          </a:xfrm>
          <a:prstGeom prst="rect">
            <a:avLst/>
          </a:prstGeom>
          <a:noFill/>
          <a:ln>
            <a:noFill/>
          </a:ln>
        </p:spPr>
      </p:pic>
      <p:sp>
        <p:nvSpPr>
          <p:cNvPr id="89" name="Google Shape;89;p18"/>
          <p:cNvSpPr txBox="1"/>
          <p:nvPr/>
        </p:nvSpPr>
        <p:spPr>
          <a:xfrm>
            <a:off x="3178975" y="261950"/>
            <a:ext cx="2261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Comic Sans MS"/>
              <a:ea typeface="Comic Sans MS"/>
              <a:cs typeface="Comic Sans MS"/>
              <a:sym typeface="Comic Sans MS"/>
            </a:endParaRPr>
          </a:p>
        </p:txBody>
      </p:sp>
      <p:sp>
        <p:nvSpPr>
          <p:cNvPr id="90" name="Google Shape;90;p18"/>
          <p:cNvSpPr txBox="1"/>
          <p:nvPr/>
        </p:nvSpPr>
        <p:spPr>
          <a:xfrm>
            <a:off x="3092500" y="369100"/>
            <a:ext cx="249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91" name="Google Shape;91;p18"/>
          <p:cNvSpPr txBox="1"/>
          <p:nvPr/>
        </p:nvSpPr>
        <p:spPr>
          <a:xfrm>
            <a:off x="3121824" y="912024"/>
            <a:ext cx="2434913" cy="2123628"/>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dirty="0" smtClean="0">
                <a:latin typeface="Comic Sans MS"/>
                <a:ea typeface="Comic Sans MS"/>
                <a:cs typeface="Comic Sans MS"/>
                <a:sym typeface="Comic Sans MS"/>
              </a:rPr>
              <a:t>…..assembly kit</a:t>
            </a:r>
          </a:p>
          <a:p>
            <a:pPr marL="0" lvl="0" indent="0" algn="l" rtl="0">
              <a:spcBef>
                <a:spcPts val="0"/>
              </a:spcBef>
              <a:spcAft>
                <a:spcPts val="0"/>
              </a:spcAft>
              <a:buNone/>
            </a:pPr>
            <a:endParaRPr lang="en" dirty="0" smtClean="0">
              <a:latin typeface="Comic Sans MS"/>
              <a:ea typeface="Comic Sans MS"/>
              <a:cs typeface="Comic Sans MS"/>
              <a:sym typeface="Comic Sans MS"/>
            </a:endParaRPr>
          </a:p>
          <a:p>
            <a:pPr marL="0" lvl="0" indent="0" algn="l" rtl="0">
              <a:spcBef>
                <a:spcPts val="0"/>
              </a:spcBef>
              <a:spcAft>
                <a:spcPts val="0"/>
              </a:spcAft>
              <a:buNone/>
            </a:pPr>
            <a:endParaRPr lang="en-US" dirty="0" smtClean="0">
              <a:latin typeface="Comic Sans MS"/>
              <a:ea typeface="Comic Sans MS"/>
              <a:cs typeface="Comic Sans MS"/>
              <a:sym typeface="Comic Sans MS"/>
            </a:endParaRPr>
          </a:p>
          <a:p>
            <a:pPr marL="0" lvl="0" indent="0" algn="l" rtl="0">
              <a:spcBef>
                <a:spcPts val="0"/>
              </a:spcBef>
              <a:spcAft>
                <a:spcPts val="0"/>
              </a:spcAft>
              <a:buNone/>
            </a:pPr>
            <a:endParaRPr lang="en-US" dirty="0" smtClean="0">
              <a:latin typeface="Comic Sans MS"/>
              <a:ea typeface="Comic Sans MS"/>
              <a:cs typeface="Comic Sans MS"/>
              <a:sym typeface="Comic Sans MS"/>
            </a:endParaRPr>
          </a:p>
          <a:p>
            <a:pPr marL="0" lvl="0" indent="0" algn="l" rtl="0">
              <a:spcBef>
                <a:spcPts val="0"/>
              </a:spcBef>
              <a:spcAft>
                <a:spcPts val="0"/>
              </a:spcAft>
              <a:buNone/>
            </a:pPr>
            <a:endParaRPr lang="en-US" dirty="0" smtClean="0">
              <a:latin typeface="Comic Sans MS"/>
              <a:ea typeface="Comic Sans MS"/>
              <a:cs typeface="Comic Sans MS"/>
              <a:sym typeface="Comic Sans MS"/>
            </a:endParaRPr>
          </a:p>
          <a:p>
            <a:pPr marL="0" lvl="0" indent="0" algn="l" rtl="0">
              <a:spcBef>
                <a:spcPts val="0"/>
              </a:spcBef>
              <a:spcAft>
                <a:spcPts val="0"/>
              </a:spcAft>
              <a:buNone/>
            </a:pPr>
            <a:endParaRPr lang="en-US" dirty="0" smtClean="0">
              <a:latin typeface="Comic Sans MS"/>
              <a:ea typeface="Comic Sans MS"/>
              <a:cs typeface="Comic Sans MS"/>
              <a:sym typeface="Comic Sans MS"/>
            </a:endParaRPr>
          </a:p>
          <a:p>
            <a:pPr marL="0" lvl="0" indent="0" algn="l" rtl="0">
              <a:spcBef>
                <a:spcPts val="0"/>
              </a:spcBef>
              <a:spcAft>
                <a:spcPts val="0"/>
              </a:spcAft>
              <a:buNone/>
            </a:pPr>
            <a:endParaRPr lang="en-US" dirty="0" smtClean="0">
              <a:latin typeface="Comic Sans MS"/>
              <a:ea typeface="Comic Sans MS"/>
              <a:cs typeface="Comic Sans MS"/>
              <a:sym typeface="Comic Sans MS"/>
            </a:endParaRPr>
          </a:p>
          <a:p>
            <a:pPr marL="0" lvl="0" indent="0" algn="l" rtl="0">
              <a:spcBef>
                <a:spcPts val="0"/>
              </a:spcBef>
              <a:spcAft>
                <a:spcPts val="0"/>
              </a:spcAft>
              <a:buNone/>
            </a:pPr>
            <a:endParaRPr lang="en-US" dirty="0" smtClean="0">
              <a:latin typeface="Comic Sans MS"/>
              <a:ea typeface="Comic Sans MS"/>
              <a:cs typeface="Comic Sans MS"/>
              <a:sym typeface="Comic Sans MS"/>
            </a:endParaRPr>
          </a:p>
          <a:p>
            <a:pPr marL="0" lvl="0" indent="0" algn="l" rtl="0">
              <a:spcBef>
                <a:spcPts val="0"/>
              </a:spcBef>
              <a:spcAft>
                <a:spcPts val="0"/>
              </a:spcAft>
              <a:buNone/>
            </a:pPr>
            <a:r>
              <a:rPr lang="en-US" dirty="0" smtClean="0">
                <a:latin typeface="Comic Sans MS"/>
                <a:ea typeface="Comic Sans MS"/>
                <a:cs typeface="Comic Sans MS"/>
                <a:sym typeface="Comic Sans MS"/>
              </a:rPr>
              <a:t>Your customized Shrine…</a:t>
            </a:r>
            <a:endParaRPr dirty="0">
              <a:latin typeface="Comic Sans MS"/>
              <a:ea typeface="Comic Sans MS"/>
              <a:cs typeface="Comic Sans MS"/>
              <a:sym typeface="Comic Sans M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pic>
        <p:nvPicPr>
          <p:cNvPr id="96" name="Google Shape;96;p19"/>
          <p:cNvPicPr preferRelativeResize="0"/>
          <p:nvPr/>
        </p:nvPicPr>
        <p:blipFill>
          <a:blip r:embed="rId3">
            <a:alphaModFix/>
          </a:blip>
          <a:stretch>
            <a:fillRect/>
          </a:stretch>
        </p:blipFill>
        <p:spPr>
          <a:xfrm>
            <a:off x="0" y="152400"/>
            <a:ext cx="3187019" cy="4838704"/>
          </a:xfrm>
          <a:prstGeom prst="rect">
            <a:avLst/>
          </a:prstGeom>
          <a:noFill/>
          <a:ln>
            <a:noFill/>
          </a:ln>
        </p:spPr>
      </p:pic>
      <p:pic>
        <p:nvPicPr>
          <p:cNvPr id="97" name="Google Shape;97;p19"/>
          <p:cNvPicPr preferRelativeResize="0"/>
          <p:nvPr/>
        </p:nvPicPr>
        <p:blipFill>
          <a:blip r:embed="rId4">
            <a:alphaModFix/>
          </a:blip>
          <a:stretch>
            <a:fillRect/>
          </a:stretch>
        </p:blipFill>
        <p:spPr>
          <a:xfrm>
            <a:off x="6208694" y="152400"/>
            <a:ext cx="2935299" cy="4838697"/>
          </a:xfrm>
          <a:prstGeom prst="rect">
            <a:avLst/>
          </a:prstGeom>
          <a:noFill/>
          <a:ln>
            <a:noFill/>
          </a:ln>
        </p:spPr>
      </p:pic>
      <p:pic>
        <p:nvPicPr>
          <p:cNvPr id="98" name="Google Shape;98;p19"/>
          <p:cNvPicPr preferRelativeResize="0"/>
          <p:nvPr/>
        </p:nvPicPr>
        <p:blipFill>
          <a:blip r:embed="rId5">
            <a:alphaModFix/>
          </a:blip>
          <a:stretch>
            <a:fillRect/>
          </a:stretch>
        </p:blipFill>
        <p:spPr>
          <a:xfrm>
            <a:off x="3339419" y="152400"/>
            <a:ext cx="2716875" cy="4599236"/>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1087</TotalTime>
  <Words>469</Words>
  <Application>Microsoft Office PowerPoint</Application>
  <PresentationFormat>On-screen Show (16:9)</PresentationFormat>
  <Paragraphs>62</Paragraphs>
  <Slides>15</Slides>
  <Notes>13</Notes>
  <HiddenSlides>0</HiddenSlides>
  <MMClips>0</MMClips>
  <ScaleCrop>false</ScaleCrop>
  <HeadingPairs>
    <vt:vector size="4" baseType="variant">
      <vt:variant>
        <vt:lpstr>Theme</vt:lpstr>
      </vt:variant>
      <vt:variant>
        <vt:i4>1</vt:i4>
      </vt:variant>
      <vt:variant>
        <vt:lpstr>Slide Titles</vt:lpstr>
      </vt:variant>
      <vt:variant>
        <vt:i4>15</vt:i4>
      </vt:variant>
    </vt:vector>
  </HeadingPairs>
  <TitlesOfParts>
    <vt:vector size="16" baseType="lpstr">
      <vt:lpstr>Simple Light</vt:lpstr>
      <vt:lpstr>Slide 1</vt:lpstr>
      <vt:lpstr>Earth Walk &amp; Shrine</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Jacquie Chandler</cp:lastModifiedBy>
  <cp:revision>110</cp:revision>
  <dcterms:modified xsi:type="dcterms:W3CDTF">2021-03-26T18:05:01Z</dcterms:modified>
</cp:coreProperties>
</file>